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2352A-AF1A-44E8-9E8A-BBF323E7C0F3}">
  <a:tblStyle styleId="{B882352A-AF1A-44E8-9E8A-BBF323E7C0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g5bRE3WF2PgkCm9LhKn2hdOmTxhk9aX_U06TMYcu0A/edit?usp=sharing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spreadsheets/d/1Ey_E4W1LsHYp2MPWMqv8Q8IFNDcoAth_hUQNx3j3uV8/edit?usp=sharing" TargetMode="External"/><Relationship Id="rId4" Type="http://schemas.openxmlformats.org/officeDocument/2006/relationships/hyperlink" Target="https://docs.google.com/spreadsheets/d/1tETwE0k0tERu1p1aOt8Rfitot1k3f77ywS8kicBPqdg/edit?usp=sharing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apple/ios-17.4/selfi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xhPm4DSar6J8Yh1yMBEPQ0ihA6s3RuCUdVygr-3wB6jR4Rg/viewfor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odn2bYuRz_LqYrOaJy-A9XVoynhncqICRTnHluc38o/edit?usp=shar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mUv48DLvxd/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27/" TargetMode="External"/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26aa670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26aa670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e0bd9f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3e0bd9f2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6b02730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6b02730f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56b02730f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56b02730f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56b02730f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56b02730f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b4e9944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b4e9944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56b02730f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56b02730f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b4e9944f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b4e9944f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b4e9944f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b4e9944f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3e0bd9f2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3e0bd9f2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82da9ab1cbbaab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82da9ab1cbbaab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b4e9944f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b4e9944f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750c39d9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750c39d9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4ab6f896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4ab6f896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favorites.csv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3e0bd9f2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3e0bd9f2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7562e1027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7562e1027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SELECT * FROM favorites;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SELECT language FROM favorites;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7562e1027_1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7562e1027_1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COUNT(*) FROM favorites;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DISTINCT language FROM favorites;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Char char="●"/>
            </a:pPr>
            <a:r>
              <a:rPr lang="en"/>
              <a:t>SELECT COUNT(DISTINCT language) FROM favorites;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7562e1027_1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7562e1027_1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COUNT(*) FROM favorites WHERE language = 'C';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COUNT(*) FROM favorites WHERE language = 'C' AND problem = 'Hello, World';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COUNT(*) FROM favorites WHERE language = 'C' AND (problem = 'Hello, World' OR problem = 'Hello, It''s Me');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COUNT(*) FROM favorites WHERE language = 'C' AND problem LIKE 'Hello, %';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b4e9944f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b4e9944f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SELECT language, COUNT(*) FROM favorites GROUP BY language;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b4e9944f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b4e9944f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b4e9944f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b4e9944f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b4e9944f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0b4e9944f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b4e9944f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b4e9944f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b4e9944f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b4e9944f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b4e9944f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b4e9944f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language, COUNT(*) FROM favorites GROUP BY language ORDER BY COUNT(*) DESC;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language, COUNT(*) AS n FROM favorites GROUP BY language ORDER BY n DESC;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language, COUNT(*) AS n FROM favorites GROUP BY language ORDER BY n DESC LIMIT 1;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3e0bd9f2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3e0bd9f2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INSERT INTO favorites (language, problem) VALUES('SQL', 'Fiftyville');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SELECT * FROM favorites;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4ab6f896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94ab6f896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750c39d9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f750c39d9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DELETE FROM favorites WHERE Timestamp IS NULL;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750c39d9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750c39d9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UPDATE favorites SET language = 'SQL', problem = 'Fiftyville';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SELECT * FROM favorites;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DELETE FROM favorites;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favorites;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26aa6700f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726aa6700f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https://docs.google.com/spreadsheets/d/15g5bRE3WF2PgkCm9LhKn2hdOmTxhk9aX_U06TMYcu0A/edit?usp=sharing</a:t>
            </a:r>
            <a:r>
              <a:rPr lang="en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https://docs.google.com/spreadsheets/d/1tETwE0k0tERu1p1aOt8Rfitot1k3f77ywS8kicBPqdg/edit?usp=sharing</a:t>
            </a:r>
            <a:r>
              <a:rPr lang="en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https://docs.google.com/spreadsheets/d/1Ey_E4W1LsHYp2MPWMqv8Q8IFNDcoAth_hUQNx3j3uV8/edit?usp=sharing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4ab6f896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4ab6f896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4ab6f8964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94ab6f8964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shows LIMIT 10;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ratings LIMIT 10;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4ab6f8964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94ab6f8964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4ab6f896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4ab6f896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https://emojipedia.org/apple/ios-17.4/selfie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4ab6f8964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94ab6f8964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.schema shows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.schema ratings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4ab6f8964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4ab6f8964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4ab6f8964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94ab6f8964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4ab6f8964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94ab6f8964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SELECT * FROM ratings WHERE rating &gt;= 6.0 LIMIT 10;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show_id FROM ratings WHERE rating &gt;= 6.0 LIMIT 10;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SELECT * FROM shows WHERE id IN (SELECT show_id FROM ratings WHERE rating &gt;= 6.0) LIMIT 10;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SELECT title FROM shows WHERE id IN (SELECT show_id FROM ratings WHERE rating &gt;= 6.0) LIMIT 10;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4ab6f8964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4ab6f8964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4ab6f896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94ab6f896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4ab6f8964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94ab6f8964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4ab6f8964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4ab6f8964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*  FROM shows JOIN ratings ON shows.id = ratings.show_id WHERE rating &gt;= 6.0 LIMIT 10;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94ab6f8964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94ab6f8964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4ab6f8964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94ab6f8964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https://docs.google.com/forms/d/e/1FAIpQLScxhPm4DSar6J8Yh1yMBEPQ0ihA6s3RuCUdVygr-3wB6jR4Rg/viewform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94ab6f8964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94ab6f8964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SELECT title, rating FROM shows JOIN ratings ON shows.id = ratings.show_id WHERE rating &gt;= 6.0 LIMIT 10;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4ab6f8964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94ab6f8964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94ab6f8964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94ab6f8964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genres LIMIT 10;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shows WHERE id = 63881;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4ab6f8964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94ab6f8964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.schema genres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genre FROM genres WHERE show_id = 63881;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genre FROM genres WHERE show_id = (SELECT id FROM shows WHERE title = 'Catweazle');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4ab6f8964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94ab6f8964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4ab6f8964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94ab6f8964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94ab6f8964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94ab6f8964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* FROM shows JOIN genres ON shows.id = genres.show_id WHERE id = 63881;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94ab6f8964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94ab6f8964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4ab6f8964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94ab6f8964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94ab6f8964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94ab6f8964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56b02730f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56b02730f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https://docs.google.com/spreadsheets/d/1Todn2bYuRz_LqYrOaJy-A9XVoynhncqICRTnHluc38o/edit?usp=sharing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4ab6f8964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94ab6f8964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SELECT title, genre FROM shows JOIN genres ON shows.id = genres.show_id WHERE id = 63881;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94ab6f8964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94ab6f8964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SELECT genre FROM shows JOIN genres ON shows.id = genres.show_id WHERE id = 63881;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94ab6f8964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94ab6f8964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94ab6f8964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94ab6f8964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4ab6f8964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94ab6f8964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shows WHERE title = 'The Office';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shows WHERE title = 'The Office' AND year = 2005;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name FROM people WHERE id IN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(SELECT person_id FROM stars WHERE show_id =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(SELECT id FROM shows WHERE title = 'The Office' AND year = 2005));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title FROM shows WHERE id IN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(SELECT show_id FROM stars WHERE person_id =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(SELECT id FROM people WHERE name = 'Steve Carell'));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title FROM shows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JOIN stars ON shows.id = stars.show_id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JOIN people ON stars.person_id = people.id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 name = 'Steve Carell';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title FROM shows, stars, people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WHERE shows.id = stars.show_id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people.id = stars.person_id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name = 'Steve Carell';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4ab6f8964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94ab6f8964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.schema writers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56b02730f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56b02730f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.timer ON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shows WHERE title = 'The Office';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3e0bd9f2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a3e0bd9f2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CREATE INDEX title_index ON shows (title);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* FROM shows WHERE title = 'The Office';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56b02730f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56b02730f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56b02730f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56b02730f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title FROM shows, stars, people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shows.id = stars.show_id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people.id = stars.person_id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name = 'Steve Carell';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title FROM shows WHERE id IN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(SELECT show_id FROM stars WHERE person_id =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(SELECT id FROM people WHERE name = 'Steve Carell'));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CREATE INDEX name_index ON people (name);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CREATE INDEX person_index ON stars (person_id);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SELECT title FROM shows WHERE id IN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(SELECT show_id FROM stars WHERE person_id =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(SELECT id FROM people WHERE name = 'Steve Carell'));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56b02730f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56b02730f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726aa6700f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726aa6700f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726aa6700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726aa6700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favorites8.py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6aa91968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6aa91968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MILK STORY (lock or note)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0b4e9944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0b4e9944f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https://www.instagram.com/p/CmUv48DLvxd/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56b02730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56b02730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46aa91968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46aa91968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3e0bd9f2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3e0bd9f2b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726aa6700f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726aa6700f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726aa6700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726aa6700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726aa6700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726aa6700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e0bd9f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e0bd9f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favorites{0,1,2,3,4}.py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726aa6700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726aa6700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726aa6700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726aa6700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726aa6700f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726aa6700f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726aa6700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726aa6700f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0b4e9944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0b4e9944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94ab6f8964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94ab6f8964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726aa6700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726aa6700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726aa6700f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726aa6700f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726aa6700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726aa6700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726aa6700f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726aa6700f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https://xkcd.com/327/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4ab6f896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4ab6f896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favorites{5,6,7,8}.py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726aa6700f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726aa6700f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cs50.readthedocs.io/libraries/cs50/python/#cs50.SQL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57470-869F-3131-BECA-F5A378ABE6C9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database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CREATE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READ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UPDATE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DELETE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CREATE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SELECT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UPDATE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DELETE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CREATE, INSERT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SELECT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UPDATE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DELETE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CREATE, INSERT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SELECT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UPDATE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DELETE, DROP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CREATE, INSERT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SELECT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UPDATE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DELETE, DROP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CREATE TABLE table (column type, ...);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sqlite3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955599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Announcements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sqlite3 FILE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.mode csv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.import FILE TABLE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.quit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.schema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SELECT columns FROM table;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AVG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DISTINCT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LOWER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MAX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MIN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GROUP BY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LIKE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LIMIT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ORDER BY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WHERE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39"/>
          <p:cNvGraphicFramePr/>
          <p:nvPr/>
        </p:nvGraphicFramePr>
        <p:xfrm>
          <a:off x="3474475" y="177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9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language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40"/>
          <p:cNvGraphicFramePr/>
          <p:nvPr/>
        </p:nvGraphicFramePr>
        <p:xfrm>
          <a:off x="3474475" y="177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9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language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C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41"/>
          <p:cNvGraphicFramePr/>
          <p:nvPr/>
        </p:nvGraphicFramePr>
        <p:xfrm>
          <a:off x="3474475" y="177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9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language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Python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42"/>
          <p:cNvGraphicFramePr/>
          <p:nvPr/>
        </p:nvGraphicFramePr>
        <p:xfrm>
          <a:off x="3474475" y="177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9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language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12121"/>
                          </a:solidFill>
                          <a:highlight>
                            <a:schemeClr val="dk1"/>
                          </a:highlight>
                        </a:rPr>
                        <a:t>SQL</a:t>
                      </a:r>
                      <a:endParaRPr>
                        <a:solidFill>
                          <a:srgbClr val="21212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57470-869F-3131-BECA-F5A378ABE6C9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43"/>
          <p:cNvGraphicFramePr/>
          <p:nvPr/>
        </p:nvGraphicFramePr>
        <p:xfrm>
          <a:off x="3474475" y="177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9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language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COUNT(*)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Python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SQL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GROUP BY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LIKE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LIMIT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ORDER BY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WHERE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INSERT INTO table (column, ...) VALUES(value, ...);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DELETE FROM table WHERE condition;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UPDATE table SET column = value WHERE condition;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IMDb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1"/>
          <p:cNvSpPr/>
          <p:nvPr/>
        </p:nvSpPr>
        <p:spPr>
          <a:xfrm>
            <a:off x="165830" y="416325"/>
            <a:ext cx="3688500" cy="4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1"/>
          <p:cNvSpPr/>
          <p:nvPr/>
        </p:nvSpPr>
        <p:spPr>
          <a:xfrm>
            <a:off x="5945557" y="1627556"/>
            <a:ext cx="66900" cy="30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1"/>
          <p:cNvSpPr/>
          <p:nvPr/>
        </p:nvSpPr>
        <p:spPr>
          <a:xfrm>
            <a:off x="5982584" y="29761"/>
            <a:ext cx="3118200" cy="15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1"/>
          <p:cNvSpPr/>
          <p:nvPr/>
        </p:nvSpPr>
        <p:spPr>
          <a:xfrm>
            <a:off x="3326450" y="3236496"/>
            <a:ext cx="3118200" cy="190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one-to-one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499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400" y="1304250"/>
            <a:ext cx="2535000" cy="25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A427E-0BC7-E7EB-70CF-276A30002360}"/>
              </a:ext>
            </a:extLst>
          </p:cNvPr>
          <p:cNvSpPr txBox="1"/>
          <p:nvPr/>
        </p:nvSpPr>
        <p:spPr>
          <a:xfrm>
            <a:off x="566602" y="251061"/>
            <a:ext cx="4647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tx1"/>
                </a:solidFill>
                <a:uFill>
                  <a:noFill/>
                </a:uFill>
              </a:rPr>
              <a:t>URL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3"/>
          <p:cNvSpPr/>
          <p:nvPr/>
        </p:nvSpPr>
        <p:spPr>
          <a:xfrm>
            <a:off x="165830" y="416325"/>
            <a:ext cx="3688500" cy="4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3"/>
          <p:cNvSpPr/>
          <p:nvPr/>
        </p:nvSpPr>
        <p:spPr>
          <a:xfrm>
            <a:off x="5945557" y="1627556"/>
            <a:ext cx="66900" cy="30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3"/>
          <p:cNvSpPr/>
          <p:nvPr/>
        </p:nvSpPr>
        <p:spPr>
          <a:xfrm>
            <a:off x="5982584" y="29761"/>
            <a:ext cx="3118200" cy="15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3"/>
          <p:cNvSpPr/>
          <p:nvPr/>
        </p:nvSpPr>
        <p:spPr>
          <a:xfrm>
            <a:off x="3326450" y="3236496"/>
            <a:ext cx="3118200" cy="190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BLOB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NUMERIC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REAL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NOT NULL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UNIQUE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PRIMARY KEY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FOREIGN KEY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Google Shape;288;p58"/>
          <p:cNvGraphicFramePr/>
          <p:nvPr/>
        </p:nvGraphicFramePr>
        <p:xfrm>
          <a:off x="48767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9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rating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386676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9" name="Google Shape;289;p58"/>
          <p:cNvGraphicFramePr/>
          <p:nvPr/>
        </p:nvGraphicFramePr>
        <p:xfrm>
          <a:off x="225640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386676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Office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59"/>
          <p:cNvGraphicFramePr/>
          <p:nvPr/>
        </p:nvGraphicFramePr>
        <p:xfrm>
          <a:off x="48767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9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rating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386676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" name="Google Shape;295;p59"/>
          <p:cNvGraphicFramePr/>
          <p:nvPr/>
        </p:nvGraphicFramePr>
        <p:xfrm>
          <a:off x="225640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Office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386676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p60"/>
          <p:cNvGraphicFramePr/>
          <p:nvPr/>
        </p:nvGraphicFramePr>
        <p:xfrm>
          <a:off x="48767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9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rating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386676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1" name="Google Shape;301;p60"/>
          <p:cNvGraphicFramePr/>
          <p:nvPr/>
        </p:nvGraphicFramePr>
        <p:xfrm>
          <a:off x="225640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Office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386676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Google Shape;306;p61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9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rating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386676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" name="Google Shape;307;p61"/>
          <p:cNvGraphicFramePr/>
          <p:nvPr/>
        </p:nvGraphicFramePr>
        <p:xfrm>
          <a:off x="225640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Office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386676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Google Shape;312;p62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9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rating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3" name="Google Shape;313;p62"/>
          <p:cNvGraphicFramePr/>
          <p:nvPr/>
        </p:nvGraphicFramePr>
        <p:xfrm>
          <a:off x="225640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Office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386676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50" y="152400"/>
            <a:ext cx="75952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p63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9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rating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…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" name="Google Shape;319;p63"/>
          <p:cNvGraphicFramePr/>
          <p:nvPr/>
        </p:nvGraphicFramePr>
        <p:xfrm>
          <a:off x="326180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Office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5"/>
          <p:cNvSpPr/>
          <p:nvPr/>
        </p:nvSpPr>
        <p:spPr>
          <a:xfrm>
            <a:off x="165830" y="416325"/>
            <a:ext cx="3688500" cy="4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5"/>
          <p:cNvSpPr/>
          <p:nvPr/>
        </p:nvSpPr>
        <p:spPr>
          <a:xfrm>
            <a:off x="6012346" y="1575941"/>
            <a:ext cx="3118200" cy="354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5"/>
          <p:cNvSpPr/>
          <p:nvPr/>
        </p:nvSpPr>
        <p:spPr>
          <a:xfrm>
            <a:off x="5940543" y="1602891"/>
            <a:ext cx="3118200" cy="354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65"/>
          <p:cNvSpPr/>
          <p:nvPr/>
        </p:nvSpPr>
        <p:spPr>
          <a:xfrm>
            <a:off x="3326450" y="3236496"/>
            <a:ext cx="3118200" cy="190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one-to-many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67"/>
          <p:cNvGraphicFramePr/>
          <p:nvPr/>
        </p:nvGraphicFramePr>
        <p:xfrm>
          <a:off x="48767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4" name="Google Shape;344;p67"/>
          <p:cNvGraphicFramePr/>
          <p:nvPr/>
        </p:nvGraphicFramePr>
        <p:xfrm>
          <a:off x="221915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" name="Google Shape;349;p68"/>
          <p:cNvGraphicFramePr/>
          <p:nvPr/>
        </p:nvGraphicFramePr>
        <p:xfrm>
          <a:off x="48767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0" name="Google Shape;350;p68"/>
          <p:cNvGraphicFramePr/>
          <p:nvPr/>
        </p:nvGraphicFramePr>
        <p:xfrm>
          <a:off x="221915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63881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Google Shape;355;p69"/>
          <p:cNvGraphicFramePr/>
          <p:nvPr/>
        </p:nvGraphicFramePr>
        <p:xfrm>
          <a:off x="48767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6" name="Google Shape;356;p69"/>
          <p:cNvGraphicFramePr/>
          <p:nvPr/>
        </p:nvGraphicFramePr>
        <p:xfrm>
          <a:off x="221915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Google Shape;361;p70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2" name="Google Shape;362;p70"/>
          <p:cNvGraphicFramePr/>
          <p:nvPr/>
        </p:nvGraphicFramePr>
        <p:xfrm>
          <a:off x="221915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71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show_id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8" name="Google Shape;368;p71"/>
          <p:cNvGraphicFramePr/>
          <p:nvPr/>
        </p:nvGraphicFramePr>
        <p:xfrm>
          <a:off x="221915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72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4" name="Google Shape;374;p72"/>
          <p:cNvGraphicFramePr/>
          <p:nvPr/>
        </p:nvGraphicFramePr>
        <p:xfrm>
          <a:off x="2219150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id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dk1"/>
                          </a:highlight>
                        </a:rPr>
                        <a:t>63881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50" y="152400"/>
            <a:ext cx="75952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73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0" name="Google Shape;380;p73"/>
          <p:cNvGraphicFramePr/>
          <p:nvPr/>
        </p:nvGraphicFramePr>
        <p:xfrm>
          <a:off x="3243175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title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Catweazle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Google Shape;385;p74"/>
          <p:cNvGraphicFramePr/>
          <p:nvPr/>
        </p:nvGraphicFramePr>
        <p:xfrm>
          <a:off x="4267188" y="19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10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genre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Adventure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Comedy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Family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6"/>
          <p:cNvSpPr/>
          <p:nvPr/>
        </p:nvSpPr>
        <p:spPr>
          <a:xfrm>
            <a:off x="5671034" y="0"/>
            <a:ext cx="3454200" cy="4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6"/>
          <p:cNvSpPr/>
          <p:nvPr/>
        </p:nvSpPr>
        <p:spPr>
          <a:xfrm>
            <a:off x="3179884" y="2884300"/>
            <a:ext cx="2975100" cy="203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6"/>
          <p:cNvSpPr/>
          <p:nvPr/>
        </p:nvSpPr>
        <p:spPr>
          <a:xfrm>
            <a:off x="2465619" y="1435234"/>
            <a:ext cx="360600" cy="24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76"/>
          <p:cNvSpPr/>
          <p:nvPr/>
        </p:nvSpPr>
        <p:spPr>
          <a:xfrm>
            <a:off x="2787585" y="1549953"/>
            <a:ext cx="360600" cy="24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many-to-many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7363"/>
            <a:ext cx="8839208" cy="4188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indexes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CREATE INDEX name ON table (column, ...);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B-trees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flat-file database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from cs50 import SQL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uFill>
                  <a:noFill/>
                </a:uFill>
                <a:hlinkClick r:id="rId3"/>
              </a:rPr>
              <a:t>cs50.readthedocs.io/libraries/cs50/python/#cs50.SQL</a:t>
            </a:r>
            <a:r>
              <a:rPr lang="en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 conditions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412" y="0"/>
            <a:ext cx="3621163" cy="51435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rows = db.execute("SELECT likes FROM posts WHERE id = ?", id);</a:t>
            </a:r>
            <a:endParaRPr sz="17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likes = rows[0]["likes"]</a:t>
            </a:r>
            <a:endParaRPr sz="17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db.execute("UPDATE posts SET likes = ? WHERE id = ?", likes + 1, id);</a:t>
            </a:r>
            <a:endParaRPr sz="17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BEGIN TRANSACTION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COMMIT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ROLLBACK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db.execute("BEGIN TRANSACTION")</a:t>
            </a:r>
            <a:endParaRPr sz="1700"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rows = db.execute("SELECT likes FROM posts WHERE id = ?", id);</a:t>
            </a:r>
            <a:endParaRPr sz="1700"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likes = rows[0]["likes"]</a:t>
            </a:r>
            <a:endParaRPr sz="1700"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db.execute("UPDATE posts SET likes = ? WHERE id = ?", likes + 1, id);</a:t>
            </a:r>
            <a:endParaRPr sz="1700"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db.execute("COMMIT")</a:t>
            </a:r>
            <a:endParaRPr sz="1700"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injection attacks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rows = db.execute(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"SELECT * FROM users WHERE username = ? AND password = ?", username, password)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rows = db.execute(</a:t>
            </a: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"SELECT * FROM users WHERE username = ? AND password = ?"</a:t>
            </a: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, username, password)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CSV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rows = db.execute(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"SELECT * FROM users WHERE username = ? AND password = ?", username, password)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rows = db.execute(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f"SELECT * FROM users WHERE username = '{username}' AND password = '{password}'")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rows = db.execute(f"SELECT * FROM users WHERE username = </a:t>
            </a:r>
            <a:r>
              <a:rPr lang="en" sz="1100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'malan@harvard.edu'--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' AND password = '{password}'")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ows = db.execute(f"SELECT * FROM users WHERE username = </a:t>
            </a:r>
            <a:r>
              <a:rPr lang="en" sz="1100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'malan@harvard.edu'</a:t>
            </a:r>
            <a:r>
              <a:rPr lang="en" sz="1100" u="sng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--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' AND password = '{password}'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ows = db.execute(f"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SELECT * FROM users WHERE username = </a:t>
            </a:r>
            <a:r>
              <a:rPr lang="en" sz="1100" u="sng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'malan@harvard.edu'</a:t>
            </a:r>
            <a:r>
              <a:rPr lang="en" sz="1100" u="sng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--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' AND password = '{password}'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ows = db.execute(f"</a:t>
            </a: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SELECT * FROM users WHERE username = </a:t>
            </a:r>
            <a:r>
              <a:rPr lang="en" sz="1100" u="sng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'malan@harvard.edu''--</a:t>
            </a: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' AND password = '{password}'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rows = db.execute(</a:t>
            </a: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"SELECT * FROM users WHERE username = ? AND password = ?"</a:t>
            </a: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, username, password)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if rows: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1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3538"/>
            <a:ext cx="9144000" cy="357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13" y="1277975"/>
            <a:ext cx="8406375" cy="25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22"/>
          <p:cNvGraphicFramePr/>
          <p:nvPr/>
        </p:nvGraphicFramePr>
        <p:xfrm>
          <a:off x="952500" y="8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{B882352A-AF1A-44E8-9E8A-BBF323E7C0F3}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key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value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702F78-2816-2D3E-4FAD-2336EF671F00}"/>
              </a:ext>
            </a:extLst>
          </p:cNvPr>
          <p:cNvSpPr txBox="1"/>
          <p:nvPr/>
        </p:nvSpPr>
        <p:spPr>
          <a:xfrm>
            <a:off x="921001" y="2110085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400" dirty="0">
                <a:solidFill>
                  <a:schemeClr val="tx1"/>
                </a:solidFill>
              </a:rPr>
              <a:t>Computing Technology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Microsoft Office PowerPoint</Application>
  <PresentationFormat>On-screen Show (16:9)</PresentationFormat>
  <Paragraphs>402</Paragraphs>
  <Slides>90</Slides>
  <Notes>90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Arial</vt:lpstr>
      <vt:lpstr>Consolas</vt:lpstr>
      <vt:lpstr>Simple Dark</vt:lpstr>
      <vt:lpstr>PowerPoint Presentation</vt:lpstr>
      <vt:lpstr>Announcements</vt:lpstr>
      <vt:lpstr>PowerPoint Presentation</vt:lpstr>
      <vt:lpstr>PowerPoint Presentation</vt:lpstr>
      <vt:lpstr>PowerPoint Presentation</vt:lpstr>
      <vt:lpstr>PowerPoint Presentation</vt:lpstr>
      <vt:lpstr>flat-file database</vt:lpstr>
      <vt:lpstr>CSV</vt:lpstr>
      <vt:lpstr>PowerPoint Presentation</vt:lpstr>
      <vt:lpstr>relational database</vt:lpstr>
      <vt:lpstr>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sqlite3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IMDb</vt:lpstr>
      <vt:lpstr>PowerPoint Presentation</vt:lpstr>
      <vt:lpstr>PowerPoint Presentation</vt:lpstr>
      <vt:lpstr>one-to-one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one-to-many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many-to-many</vt:lpstr>
      <vt:lpstr>PowerPoint Presentation</vt:lpstr>
      <vt:lpstr>indexes</vt:lpstr>
      <vt:lpstr>PowerPoint Presentation</vt:lpstr>
      <vt:lpstr>B-trees</vt:lpstr>
      <vt:lpstr>PowerPoint Presentation</vt:lpstr>
      <vt:lpstr>PowerPoint Presentation</vt:lpstr>
      <vt:lpstr>cs50.readthedocs.io/libraries/cs50/python/#cs50.SQL </vt:lpstr>
      <vt:lpstr>race conditions</vt:lpstr>
      <vt:lpstr>PowerPoint Presentation</vt:lpstr>
      <vt:lpstr>PowerPoint Presentation</vt:lpstr>
      <vt:lpstr>PowerPoint Presentation</vt:lpstr>
      <vt:lpstr>PowerPoint Presentation</vt:lpstr>
      <vt:lpstr>SQL injection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 Harris</cp:lastModifiedBy>
  <cp:revision>1</cp:revision>
  <dcterms:modified xsi:type="dcterms:W3CDTF">2025-08-05T12:57:14Z</dcterms:modified>
</cp:coreProperties>
</file>