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99FDDA-3427-4A96-9282-C388DB153586}">
  <a:tblStyle styleId="{2399FDDA-3427-4A96-9282-C388DB1535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blocks.github.io/#?style=scratch3&amp;script=say%20%5Bhello%2C%20world%5D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blocks.github.io/#?style=scratch3&amp;script=ask%20%5BWhat's%20your%20name%3F%20%5D%20and%20wait%0Asay%20(join%5Bhello%2C%20%5D%20(answer)%0A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blocks.github.io/#?style=scratch3&amp;script=set%20%5Bcounter%20v%5D%20to%20(0)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blocks.github.io/#?style=scratch3&amp;script=change%20%5Bcounter%20v%5D%20by%20(1)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blocks.github.io/#?style=scratch3&amp;script=if%20%3C(x)%20%3C%20(y)%3E%20then%0Asay%20%5Bx%20is%20less%20than%20y%5D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blocks.github.io/#?style=scratch3&amp;script=if%20%3C(x)%20%3C%20(y)%3E%20then%0Asay%20%5Bx%20is%20less%20than%20y%5D%0Aelse%0Asay%20%5Bx%20is%20not%20less%20than%20y%5D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blocks.github.io/#?style=scratch3&amp;script=if%20%3C(x)%20%3C%20(y)%3E%20then%0Asay%20%5Bx%20is%20less%20than%20y%5D%0Aelse%0Aif%20%3C(x)%20%3E%20(y)%3E%20then%0Asay%20%5Bx%20is%20greater%20than%20y%5D%0Aelse%0Asay%20%5Bx%20is%20equal%20to%20y%5D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blocks.github.io/#?style=scratch3&amp;script=repeat%20%5B3%5D%0Asay%5Bmeow%5D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blocks.github.io/#?style=scratch3&amp;script=forever%0Asay%5Bmeow%5D" TargetMode="External"/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119545d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119545d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d19c1f350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d19c1f350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22c153d1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22c153d1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4077ea43c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4077ea43c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4077ea43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4077ea43c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https://scratchblocks.github.io/#?style=scratch3&amp;script=say%20%5Bhello%2C%20world%5D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4077ea43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4077ea43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4077ea43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4077ea43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22c153d1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22c153d1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48d6721ca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d48d6721ca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4119545db0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4119545db0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4119545db0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4119545db0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119545db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119545db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4119545db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4119545db0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4077ea43c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4077ea43c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https://scratchblocks.github.io/#?style=scratch3&amp;script=ask%20%5BWhat's%20your%20name%3F%20%5D%20and%20wait%0Asay%20(join%5Bhello%2C%20%5D%20(answer)%0A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4077ea43c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4077ea43c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4077ea43c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4077ea43c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4119545db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4119545db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4077ea43c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4077ea43c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4119545db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4119545db0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hello{1,2,3}.py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22c153d14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922c153d14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d48d6721c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d48d6721c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hello4.py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d48d6721c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d48d6721c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4119545db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4119545db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48d6721c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d48d6721ca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48d6721c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d48d6721ca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d48d6721ca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d48d6721ca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48d6721ca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d48d6721ca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d48d6721c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d48d6721c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48d6721ca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d48d6721ca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d48d6721c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d48d6721ca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22c153d1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922c153d14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https://scratchblocks.github.io/#?style=scratch3&amp;script=set%20%5Bcounter%20v%5D%20to%20(0)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922c153d14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922c153d14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922c153d1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922c153d14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4077ea4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4077ea4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922c153d1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922c153d1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https://scratchblocks.github.io/#?style=scratch3&amp;script=change%20%5Bcounter%20v%5D%20by%20(1)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22c153d14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922c153d14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922c153d1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922c153d14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22c153d14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922c153d14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4119545db0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4119545db0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4119545db0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4119545db0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4119545db0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4119545db0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calculator{0,1}.py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4119545db0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4119545db0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4119545db0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4119545db0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4119545db0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4119545db0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4077ea43c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4077ea43c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4119545db0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4119545db0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4119545db0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4119545db0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4119545db0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4119545db0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4119545db0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4119545db0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4119545db0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4119545db0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https://scratchblocks.github.io/#?style=scratch3&amp;script=if%20%3C(x)%20%3C%20(y)%3E%20then%0Asay%20%5Bx%20is%20less%20than%20y%5D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4119545db0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4119545db0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4119545db0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4119545db0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4119545db0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4119545db0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https://scratchblocks.github.io/#?style=scratch3&amp;script=if%20%3C(x)%20%3C%20(y)%3E%20then%0Asay%20%5Bx%20is%20less%20than%20y%5D%0Aelse%0Asay%20%5Bx%20is%20not%20less%20than%20y%5D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4119545db0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4119545db0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4119545db0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4119545db0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4077ea43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4077ea43c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4119545db0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4119545db0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https://scratchblocks.github.io/#?style=scratch3&amp;script=if%20%3C(x)%20%3C%20(y)%3E%20then%0Asay%20%5Bx%20is%20less%20than%20y%5D%0Aelse%0Aif%20%3C(x)%20%3E%20(y)%3E%20then%0Asay%20%5Bx%20is%20greater%20than%20y%5D%0Aelse%0Asay%20%5Bx%20is%20equal%20to%20y%5D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4119545db0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4119545db0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4119545db0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4119545db0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1/compare3.py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922c153d14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922c153d14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4/compare.py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1/agree{0,1}.py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922c153d14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922c153d14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922c153d14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922c153d14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922c153d14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922c153d14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1/agree2.py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4/copy.py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2/uppercase{0,1}.py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4119545db0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4119545db0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f8035616f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f8035616f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https://scratchblocks.github.io/#?style=scratch3&amp;script=repeat%20%5B3%5D%0Asay%5Bmeow%5D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f8035616f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f8035616f9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119545db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4119545db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f8035616f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f8035616f9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f8035616f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f8035616f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f8035616f9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f8035616f9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f8035616f9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f8035616f9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f8035616f9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f8035616f9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9255e19e45_15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9255e19e45_15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d48d6721ca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d48d6721ca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4119545db0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4119545db0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https://scratchblocks.github.io/#?style=scratch3&amp;script=forever%0Asay%5Bmeow%5D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4119545db0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4119545db0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4119545db0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4119545db0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meow{0,1,2,3,4,5,6}.py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119545db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119545db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9255e19e45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9255e19e45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calculator2.py, with 1/3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not an issue with /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4119545db0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4119545db0_0_400:notes"/>
          <p:cNvSpPr txBox="1">
            <a:spLocks noGrp="1"/>
          </p:cNvSpPr>
          <p:nvPr>
            <p:ph type="body" idx="1"/>
          </p:nvPr>
        </p:nvSpPr>
        <p:spPr>
          <a:xfrm>
            <a:off x="685800" y="44958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calculator3.py, with 1/3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4119545db0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4119545db0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an issue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922c153d1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922c153d1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integer{0,1,2,3,4}.py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449b298dd1_2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449b298dd1_2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mario{0,1}.py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449b298dd1_2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449b298dd1_2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mario{2,3}.py</a:t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449b298dd1_2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449b298dd1_2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mario{4,5}.py</a:t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4119545db0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4119545db0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4119545db0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4119545db0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4119545db0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4119545db0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119545db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119545db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1/hello0.py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6/speller/dictionary.py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6/filter/{blur,edges}.py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4119545db0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14119545db0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2/scores{0,1,2}.py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3/phonebook{0,1}.py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922c153d1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2922c153d1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922c153d1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2922c153d1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922c153d1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922c153d1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phonebook{2,3,4}.py</a:t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4119545db0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4119545db0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4119545db0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4119545db0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2/greet{0,1,2}.py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2/exit.py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4119545db0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4119545db0_0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4119545db0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4119545db0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4/phonebook{0,1,2}.py</a:t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922c153d14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2922c153d14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 install cowsay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moo{0,1}.py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 install qrcode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qr.py</a:t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4119545db0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4119545db0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functions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functions.html#prin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tdtypes.html#string-methods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tdtypes.html#sequence-types-list-tuple-range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functions.html#len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tdtypes.html#mapping-types-dict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ys.html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csv.html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73A6F-4EC9-0550-300D-49127A29314F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compiled, interpreted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4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5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5"/>
          <p:cNvSpPr txBox="1"/>
          <p:nvPr/>
        </p:nvSpPr>
        <p:spPr>
          <a:xfrm>
            <a:off x="4724100" y="1959300"/>
            <a:ext cx="33534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printf("hello, world");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19" name="Google Shape;1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247450"/>
            <a:ext cx="1828800" cy="648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6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6"/>
          <p:cNvSpPr txBox="1"/>
          <p:nvPr/>
        </p:nvSpPr>
        <p:spPr>
          <a:xfrm>
            <a:off x="3657600" y="1959300"/>
            <a:ext cx="54864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printf("hello, world\n");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247450"/>
            <a:ext cx="1828800" cy="648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7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7"/>
          <p:cNvSpPr txBox="1"/>
          <p:nvPr/>
        </p:nvSpPr>
        <p:spPr>
          <a:xfrm>
            <a:off x="4724100" y="1959300"/>
            <a:ext cx="33534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print("hello, world")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35" name="Google Shape;1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247450"/>
            <a:ext cx="1828800" cy="648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libraries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modules, packages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#include &lt;cs50.h&gt;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import cs50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dirty="0">
                <a:solidFill>
                  <a:schemeClr val="dk1"/>
                </a:solidFill>
              </a:rPr>
              <a:t>On today's menu, Fruit by the Foot! 📏</a:t>
            </a:r>
            <a:endParaRPr sz="1700" dirty="0">
              <a:solidFill>
                <a:schemeClr val="dk1"/>
              </a:solidFill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CS50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from cs50 import get_string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3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3"/>
          <p:cNvSpPr txBox="1"/>
          <p:nvPr/>
        </p:nvSpPr>
        <p:spPr>
          <a:xfrm>
            <a:off x="3831750" y="1524300"/>
            <a:ext cx="5138100" cy="20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string answer = get_string("What's your name?\n");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printf("hello, %s\n", answer);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68" name="Google Shape;1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37" y="1962675"/>
            <a:ext cx="3130125" cy="12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4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4"/>
          <p:cNvSpPr txBox="1"/>
          <p:nvPr/>
        </p:nvSpPr>
        <p:spPr>
          <a:xfrm>
            <a:off x="3831750" y="1524300"/>
            <a:ext cx="5138100" cy="20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string answer = get_string("What's your name? ");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printf("hello, %s\n", answer);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76" name="Google Shape;1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37" y="1962675"/>
            <a:ext cx="3130125" cy="12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5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5"/>
          <p:cNvSpPr txBox="1"/>
          <p:nvPr/>
        </p:nvSpPr>
        <p:spPr>
          <a:xfrm>
            <a:off x="3831750" y="1524300"/>
            <a:ext cx="5138100" cy="20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answer = get_string("What's your name? ")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print("hello, " + answer)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84" name="Google Shape;1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37" y="1962675"/>
            <a:ext cx="3130125" cy="12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/>
          <p:nvPr/>
        </p:nvSpPr>
        <p:spPr>
          <a:xfrm>
            <a:off x="3831750" y="1524300"/>
            <a:ext cx="5138100" cy="20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answer = get_string("What's your name? ")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print("hello,", answer)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92" name="Google Shape;1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37" y="1962675"/>
            <a:ext cx="3130125" cy="12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7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7"/>
          <p:cNvSpPr txBox="1"/>
          <p:nvPr/>
        </p:nvSpPr>
        <p:spPr>
          <a:xfrm>
            <a:off x="3831750" y="1524300"/>
            <a:ext cx="5138100" cy="20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answer = get_string("What's your name? ")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print(f"hello, {answer}")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00" name="Google Shape;2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37" y="1962675"/>
            <a:ext cx="3130125" cy="12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8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8"/>
          <p:cNvSpPr txBox="1"/>
          <p:nvPr/>
        </p:nvSpPr>
        <p:spPr>
          <a:xfrm>
            <a:off x="3831750" y="1524300"/>
            <a:ext cx="5138100" cy="20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answer = input("What's your name? ")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print(f"hello, {answer}")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08" name="Google Shape;2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37" y="1962675"/>
            <a:ext cx="3130125" cy="12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positional parameters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named parameters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3"/>
              </a:rPr>
              <a:t>docs.python.org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73A6F-4EC9-0550-300D-49127A29314F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3"/>
              </a:rPr>
              <a:t>docs.python.org/3/library/functions.html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uFill>
                  <a:noFill/>
                </a:uFill>
                <a:hlinkClick r:id="rId3"/>
              </a:rPr>
              <a:t>https://docs.python.org/3/library/functions.html#print</a:t>
            </a:r>
            <a:r>
              <a:rPr lang="en" sz="2800"/>
              <a:t> </a:t>
            </a:r>
            <a:endParaRPr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print(*objects, sep=' ', end='\n', file=None, flush=False)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print(</a:t>
            </a:r>
            <a:r>
              <a:rPr lang="en" sz="2000">
                <a:solidFill>
                  <a:schemeClr val="lt1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*objects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, sep=' ', end='\n', file=None, flush=False)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print(*objects, </a:t>
            </a:r>
            <a:r>
              <a:rPr lang="en" sz="2000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sep=' '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, end='\n', file=None, flush=False)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print(*objects, sep=' ', </a:t>
            </a:r>
            <a:r>
              <a:rPr lang="en" sz="2000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end='\n'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, file=None, flush=False)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9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9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9"/>
          <p:cNvSpPr txBox="1"/>
          <p:nvPr/>
        </p:nvSpPr>
        <p:spPr>
          <a:xfrm>
            <a:off x="4747500" y="1959300"/>
            <a:ext cx="33066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int counter = 0;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66" name="Google Shape;26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15125"/>
            <a:ext cx="2743200" cy="71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0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0"/>
          <p:cNvSpPr txBox="1"/>
          <p:nvPr/>
        </p:nvSpPr>
        <p:spPr>
          <a:xfrm>
            <a:off x="4747500" y="1959300"/>
            <a:ext cx="33066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 counter = 0;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74" name="Google Shape;27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15125"/>
            <a:ext cx="2743200" cy="71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1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51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51"/>
          <p:cNvSpPr txBox="1"/>
          <p:nvPr/>
        </p:nvSpPr>
        <p:spPr>
          <a:xfrm>
            <a:off x="4747500" y="1959300"/>
            <a:ext cx="33066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counter = 0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82" name="Google Shape;28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15125"/>
            <a:ext cx="2743200" cy="71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475" y="1743075"/>
            <a:ext cx="23050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52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52"/>
          <p:cNvSpPr txBox="1"/>
          <p:nvPr/>
        </p:nvSpPr>
        <p:spPr>
          <a:xfrm>
            <a:off x="4747500" y="1959300"/>
            <a:ext cx="33066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counter = counter + 1;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90" name="Google Shape;29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47900"/>
            <a:ext cx="2743200" cy="64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3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53"/>
          <p:cNvSpPr txBox="1"/>
          <p:nvPr/>
        </p:nvSpPr>
        <p:spPr>
          <a:xfrm>
            <a:off x="4747500" y="1959300"/>
            <a:ext cx="33066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counter = counter + 1;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98" name="Google Shape;29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47900"/>
            <a:ext cx="2743200" cy="64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54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54"/>
          <p:cNvSpPr txBox="1"/>
          <p:nvPr/>
        </p:nvSpPr>
        <p:spPr>
          <a:xfrm>
            <a:off x="4747500" y="1959300"/>
            <a:ext cx="33066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counter = counter + 1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06" name="Google Shape;30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47900"/>
            <a:ext cx="2743200" cy="64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5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55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55"/>
          <p:cNvSpPr txBox="1"/>
          <p:nvPr/>
        </p:nvSpPr>
        <p:spPr>
          <a:xfrm>
            <a:off x="4747500" y="1959300"/>
            <a:ext cx="33066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counter += 1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14" name="Google Shape;31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47900"/>
            <a:ext cx="2743200" cy="64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range      </a:t>
            </a:r>
            <a:r>
              <a:rPr lang="en">
                <a:solidFill>
                  <a:srgbClr val="000000"/>
                </a:solidFill>
              </a:rPr>
              <a:t>sequence of numbers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       </a:t>
            </a:r>
            <a:r>
              <a:rPr lang="en">
                <a:solidFill>
                  <a:srgbClr val="000000"/>
                </a:solidFill>
              </a:rPr>
              <a:t>sequence of mutable values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tuple      </a:t>
            </a:r>
            <a:r>
              <a:rPr lang="en">
                <a:solidFill>
                  <a:srgbClr val="000000"/>
                </a:solidFill>
              </a:rPr>
              <a:t>sequence of immutable values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dict       </a:t>
            </a:r>
            <a:r>
              <a:rPr lang="en">
                <a:solidFill>
                  <a:srgbClr val="000000"/>
                </a:solidFill>
              </a:rPr>
              <a:t>collection of key-value pairs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>
                <a:solidFill>
                  <a:srgbClr val="000000"/>
                </a:solidFill>
              </a:rPr>
              <a:t>collection of unique values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range      </a:t>
            </a:r>
            <a:r>
              <a:rPr lang="en">
                <a:solidFill>
                  <a:srgbClr val="666666"/>
                </a:solidFill>
              </a:rPr>
              <a:t>sequence of numbers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       </a:t>
            </a:r>
            <a:r>
              <a:rPr lang="en">
                <a:solidFill>
                  <a:srgbClr val="666666"/>
                </a:solidFill>
              </a:rPr>
              <a:t>sequence of mutable values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tuple      </a:t>
            </a:r>
            <a:r>
              <a:rPr lang="en">
                <a:solidFill>
                  <a:srgbClr val="666666"/>
                </a:solidFill>
              </a:rPr>
              <a:t>sequence of immutable values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dict       </a:t>
            </a:r>
            <a:r>
              <a:rPr lang="en">
                <a:solidFill>
                  <a:srgbClr val="666666"/>
                </a:solidFill>
              </a:rPr>
              <a:t>collection of key-value pairs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>
                <a:solidFill>
                  <a:srgbClr val="666666"/>
                </a:solidFill>
              </a:rPr>
              <a:t>collection of unique values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get_char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get_double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get_float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get_int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get_long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get_string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2608950" y="1456200"/>
            <a:ext cx="3926100" cy="22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#include &lt;stdio.h&gt;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 main(void)</a:t>
            </a:r>
            <a:b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printf("hello, world\n");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get_float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get_int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get_string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from cs50 import get_float</a:t>
            </a:r>
            <a:b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from cs50 import get_int</a:t>
            </a:r>
            <a:b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from cs50 import get_string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from cs50 import get_float, get_int, get_string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conditionals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6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66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66"/>
          <p:cNvSpPr txBox="1"/>
          <p:nvPr/>
        </p:nvSpPr>
        <p:spPr>
          <a:xfrm>
            <a:off x="4477650" y="1692300"/>
            <a:ext cx="43767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if (x &lt; y)</a:t>
            </a:r>
            <a:br>
              <a:rPr lang="en" sz="18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printf("x is less than y\n");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72" name="Google Shape;37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824225"/>
            <a:ext cx="2743200" cy="1495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7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67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67"/>
          <p:cNvSpPr txBox="1"/>
          <p:nvPr/>
        </p:nvSpPr>
        <p:spPr>
          <a:xfrm>
            <a:off x="4477650" y="1692300"/>
            <a:ext cx="43767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(x &lt; y)</a:t>
            </a:r>
            <a:b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printf("x is less than y\n");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80" name="Google Shape;38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824225"/>
            <a:ext cx="2743200" cy="1495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8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8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8"/>
          <p:cNvSpPr txBox="1"/>
          <p:nvPr/>
        </p:nvSpPr>
        <p:spPr>
          <a:xfrm>
            <a:off x="4477650" y="1692300"/>
            <a:ext cx="43767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x &lt; y: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print("x is less than y")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88" name="Google Shape;38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824225"/>
            <a:ext cx="2743200" cy="1495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9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69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69"/>
          <p:cNvSpPr txBox="1"/>
          <p:nvPr/>
        </p:nvSpPr>
        <p:spPr>
          <a:xfrm>
            <a:off x="3972750" y="1384950"/>
            <a:ext cx="4856100" cy="2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if (x &lt; y)</a:t>
            </a:r>
            <a:br>
              <a:rPr lang="en" sz="18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printf("x is less than y\n");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else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8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printf("x is not less than y\n");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96" name="Google Shape;39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16200"/>
            <a:ext cx="2743200" cy="2311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0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70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70"/>
          <p:cNvSpPr txBox="1"/>
          <p:nvPr/>
        </p:nvSpPr>
        <p:spPr>
          <a:xfrm>
            <a:off x="3972750" y="1384950"/>
            <a:ext cx="4856100" cy="2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(x &lt; y)</a:t>
            </a:r>
            <a:b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printf("x is less than y\n");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printf("x is not less than y\n");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04" name="Google Shape;40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16200"/>
            <a:ext cx="2743200" cy="2311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1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71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71"/>
          <p:cNvSpPr txBox="1"/>
          <p:nvPr/>
        </p:nvSpPr>
        <p:spPr>
          <a:xfrm>
            <a:off x="3972750" y="1384950"/>
            <a:ext cx="4856100" cy="2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x &lt; y: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print("x is less than y")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b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print("x is not less than y")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12" name="Google Shape;41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16200"/>
            <a:ext cx="2743200" cy="2311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608950" y="1456200"/>
            <a:ext cx="3926100" cy="22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print("hello, world")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2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72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72"/>
          <p:cNvSpPr txBox="1"/>
          <p:nvPr/>
        </p:nvSpPr>
        <p:spPr>
          <a:xfrm>
            <a:off x="3972750" y="1384950"/>
            <a:ext cx="4856100" cy="2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if (x &lt; y)</a:t>
            </a:r>
            <a:br>
              <a:rPr lang="en" sz="18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printf("x is less than y\n");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else if (x &gt; y)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8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printf("x is greater than y\n");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else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8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printf("x is equal to y\n");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20" name="Google Shape;42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13" y="755825"/>
            <a:ext cx="2610575" cy="36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3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73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73"/>
          <p:cNvSpPr txBox="1"/>
          <p:nvPr/>
        </p:nvSpPr>
        <p:spPr>
          <a:xfrm>
            <a:off x="3972750" y="1384950"/>
            <a:ext cx="4856100" cy="2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(x &lt; y)</a:t>
            </a:r>
            <a:b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printf("x is less than y\n");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else if (x &gt; y)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printf("x is greater than y\n");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printf("x is equal to y\n");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28" name="Google Shape;42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13" y="755825"/>
            <a:ext cx="2610575" cy="36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4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74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74"/>
          <p:cNvSpPr txBox="1"/>
          <p:nvPr/>
        </p:nvSpPr>
        <p:spPr>
          <a:xfrm>
            <a:off x="3972750" y="1384950"/>
            <a:ext cx="4856100" cy="2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x &lt; y: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print("x is less than y")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elif x &gt; y:</a:t>
            </a:r>
            <a:b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print("x is greater than y")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b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print("x is equal to y")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36" name="Google Shape;43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13" y="755825"/>
            <a:ext cx="2610575" cy="36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str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object-oriented programming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OOP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uFill>
                  <a:noFill/>
                </a:uFill>
                <a:hlinkClick r:id="rId3"/>
              </a:rPr>
              <a:t>docs.python.org/3/library/stdtypes.html#string-methods</a:t>
            </a:r>
            <a:r>
              <a:rPr lang="en" sz="2700"/>
              <a:t> </a:t>
            </a:r>
            <a:endParaRPr sz="27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0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80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80"/>
          <p:cNvSpPr txBox="1"/>
          <p:nvPr/>
        </p:nvSpPr>
        <p:spPr>
          <a:xfrm>
            <a:off x="4150650" y="1692463"/>
            <a:ext cx="45003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int i = 0;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while (i &lt; 3)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printf("meow\n");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i++;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69" name="Google Shape;46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803650"/>
            <a:ext cx="1828800" cy="153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1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81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81"/>
          <p:cNvSpPr txBox="1"/>
          <p:nvPr/>
        </p:nvSpPr>
        <p:spPr>
          <a:xfrm>
            <a:off x="4150650" y="1692463"/>
            <a:ext cx="45003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 i = 0;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while (i &lt; 3)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printf("meow\n");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i++;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77" name="Google Shape;47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803650"/>
            <a:ext cx="1828800" cy="153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make hello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./hello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2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82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82"/>
          <p:cNvSpPr txBox="1"/>
          <p:nvPr/>
        </p:nvSpPr>
        <p:spPr>
          <a:xfrm>
            <a:off x="4150650" y="1692463"/>
            <a:ext cx="45003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 = 0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while i &lt; 3: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print("meow")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i += 1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85" name="Google Shape;48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803650"/>
            <a:ext cx="1828800" cy="153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3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83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83"/>
          <p:cNvSpPr txBox="1"/>
          <p:nvPr/>
        </p:nvSpPr>
        <p:spPr>
          <a:xfrm>
            <a:off x="4150650" y="1692463"/>
            <a:ext cx="45003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for (int i = 0; i &lt; 3; i++)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printf("meow\n");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93" name="Google Shape;49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803650"/>
            <a:ext cx="1828800" cy="153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4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84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84"/>
          <p:cNvSpPr txBox="1"/>
          <p:nvPr/>
        </p:nvSpPr>
        <p:spPr>
          <a:xfrm>
            <a:off x="4150650" y="1692463"/>
            <a:ext cx="45003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for (int i = 0; i &lt; 3; i++)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printf("meow\n");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01" name="Google Shape;501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803650"/>
            <a:ext cx="1828800" cy="153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5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85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85"/>
          <p:cNvSpPr txBox="1"/>
          <p:nvPr/>
        </p:nvSpPr>
        <p:spPr>
          <a:xfrm>
            <a:off x="4150650" y="1692463"/>
            <a:ext cx="45003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for i in [0, 1, 2]: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print("meow")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09" name="Google Shape;50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803650"/>
            <a:ext cx="1828800" cy="153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6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86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86"/>
          <p:cNvSpPr txBox="1"/>
          <p:nvPr/>
        </p:nvSpPr>
        <p:spPr>
          <a:xfrm>
            <a:off x="4150650" y="1692463"/>
            <a:ext cx="45003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for i in range(3):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print("meow")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17" name="Google Shape;51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803650"/>
            <a:ext cx="1828800" cy="153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7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87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87"/>
          <p:cNvSpPr txBox="1"/>
          <p:nvPr/>
        </p:nvSpPr>
        <p:spPr>
          <a:xfrm>
            <a:off x="4150650" y="1692463"/>
            <a:ext cx="45003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for _ in range(3):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print("meow")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25" name="Google Shape;52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803650"/>
            <a:ext cx="1828800" cy="153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988" y="152400"/>
            <a:ext cx="402402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9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89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89"/>
          <p:cNvSpPr txBox="1"/>
          <p:nvPr/>
        </p:nvSpPr>
        <p:spPr>
          <a:xfrm>
            <a:off x="4477650" y="1692300"/>
            <a:ext cx="38463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while (true)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printf("meow\n");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38" name="Google Shape;53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849363"/>
            <a:ext cx="1828800" cy="144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90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90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90"/>
          <p:cNvSpPr txBox="1"/>
          <p:nvPr/>
        </p:nvSpPr>
        <p:spPr>
          <a:xfrm>
            <a:off x="4477650" y="1692300"/>
            <a:ext cx="38463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while (true)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printf("meow\n");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46" name="Google Shape;54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849363"/>
            <a:ext cx="1828800" cy="144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1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91"/>
          <p:cNvSpPr/>
          <p:nvPr/>
        </p:nvSpPr>
        <p:spPr>
          <a:xfrm>
            <a:off x="0" y="-150"/>
            <a:ext cx="365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91"/>
          <p:cNvSpPr txBox="1"/>
          <p:nvPr/>
        </p:nvSpPr>
        <p:spPr>
          <a:xfrm>
            <a:off x="4477650" y="1692300"/>
            <a:ext cx="38463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while True: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print("meow")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54" name="Google Shape;55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849363"/>
            <a:ext cx="1828800" cy="144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clang -o hello hello.c -lcs50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./hello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truncation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9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floating-point imprecision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integer overflow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exceptions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list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0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uFill>
                  <a:noFill/>
                </a:uFill>
                <a:hlinkClick r:id="rId3"/>
              </a:rPr>
              <a:t>docs.python.org/3/library/stdtypes.html#sequence-types-list-tuple-range</a:t>
            </a:r>
            <a:r>
              <a:rPr lang="en"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0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len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python hello.py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0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uFill>
                  <a:noFill/>
                </a:uFill>
                <a:hlinkClick r:id="rId3"/>
              </a:rPr>
              <a:t>docs.python.org/3/library/functions.html#len</a:t>
            </a:r>
            <a:r>
              <a:rPr lang="en" sz="3400"/>
              <a:t> </a:t>
            </a:r>
            <a:endParaRPr sz="34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0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dict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" name="Google Shape;619;p104"/>
          <p:cNvGraphicFramePr/>
          <p:nvPr/>
        </p:nvGraphicFramePr>
        <p:xfrm>
          <a:off x="952500" y="89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{2399FDDA-3427-4A96-9282-C388DB153586}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key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value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0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uFill>
                  <a:noFill/>
                </a:uFill>
                <a:hlinkClick r:id="rId3"/>
              </a:rPr>
              <a:t>docs.python.org/3/library/stdtypes.html#mapping-types-dict</a:t>
            </a:r>
            <a:endParaRPr sz="25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0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sys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3"/>
              </a:rPr>
              <a:t>docs.python.org/3/library/sys.html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0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csv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0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3"/>
              </a:rPr>
              <a:t>docs.python.org/3/library/csv.html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pip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57470-869F-3131-BECA-F5A378ABE6C9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1625</Words>
  <Application>Microsoft Office PowerPoint</Application>
  <PresentationFormat>On-screen Show (16:9)</PresentationFormat>
  <Paragraphs>258</Paragraphs>
  <Slides>99</Slides>
  <Notes>99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2" baseType="lpstr">
      <vt:lpstr>Arial</vt:lpstr>
      <vt:lpstr>Consolas</vt:lpstr>
      <vt:lpstr>Simple Dark</vt:lpstr>
      <vt:lpstr>PowerPoint Presentation</vt:lpstr>
      <vt:lpstr>This is CS50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compiled, interpreted</vt:lpstr>
      <vt:lpstr>functions</vt:lpstr>
      <vt:lpstr>PowerPoint Presentation</vt:lpstr>
      <vt:lpstr>PowerPoint Presentation</vt:lpstr>
      <vt:lpstr>PowerPoint Presentation</vt:lpstr>
      <vt:lpstr>PowerPoint Presentation</vt:lpstr>
      <vt:lpstr>libraries</vt:lpstr>
      <vt:lpstr>modules, packages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positional parameters</vt:lpstr>
      <vt:lpstr>named parameters</vt:lpstr>
      <vt:lpstr>docs.python.org</vt:lpstr>
      <vt:lpstr>docs.python.org/3/library/functions.html </vt:lpstr>
      <vt:lpstr>https://docs.python.org/3/library/functions.html#print </vt:lpstr>
      <vt:lpstr>print(*objects, sep=' ', end='\n', file=None, flush=False)</vt:lpstr>
      <vt:lpstr>print(*objects, sep=' ', end='\n', file=None, flush=False)</vt:lpstr>
      <vt:lpstr>print(*objects, sep=' ', end='\n', file=None, flush=False)</vt:lpstr>
      <vt:lpstr>print(*objects, sep=' ', end='\n', file=None, flush=False)</vt:lpstr>
      <vt:lpstr>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</vt:lpstr>
      <vt:lpstr>object-oriented programming</vt:lpstr>
      <vt:lpstr>OOP</vt:lpstr>
      <vt:lpstr>docs.python.org/3/library/stdtypes.html#string-methods </vt:lpstr>
      <vt:lpstr>loops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truncation</vt:lpstr>
      <vt:lpstr>floating-point imprecision</vt:lpstr>
      <vt:lpstr>integer overflow</vt:lpstr>
      <vt:lpstr>exceptions</vt:lpstr>
      <vt:lpstr>PowerPoint Presentation</vt:lpstr>
      <vt:lpstr>PowerPoint Presentation</vt:lpstr>
      <vt:lpstr>PowerPoint Presentation</vt:lpstr>
      <vt:lpstr>list</vt:lpstr>
      <vt:lpstr>docs.python.org/3/library/stdtypes.html#sequence-types-list-tuple-range </vt:lpstr>
      <vt:lpstr>len</vt:lpstr>
      <vt:lpstr>docs.python.org/3/library/functions.html#len </vt:lpstr>
      <vt:lpstr>dict</vt:lpstr>
      <vt:lpstr>PowerPoint Presentation</vt:lpstr>
      <vt:lpstr>docs.python.org/3/library/stdtypes.html#mapping-types-dict</vt:lpstr>
      <vt:lpstr>sys</vt:lpstr>
      <vt:lpstr>docs.python.org/3/library/sys.html </vt:lpstr>
      <vt:lpstr>csv</vt:lpstr>
      <vt:lpstr>docs.python.org/3/library/csv.html </vt:lpstr>
      <vt:lpstr>pip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Ed Harris</cp:lastModifiedBy>
  <cp:revision>2</cp:revision>
  <dcterms:modified xsi:type="dcterms:W3CDTF">2025-08-05T12:52:27Z</dcterms:modified>
</cp:coreProperties>
</file>