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22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2152C16-7A14-4FC3-AA19-C3280A4AE550}">
  <a:tblStyle styleId="{C2152C16-7A14-4FC3-AA19-C3280A4AE55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25" d="100"/>
          <a:sy n="125" d="100"/>
        </p:scale>
        <p:origin x="1194" y="4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226" Type="http://schemas.openxmlformats.org/officeDocument/2006/relationships/slide" Target="slides/slide22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16" Type="http://schemas.openxmlformats.org/officeDocument/2006/relationships/slide" Target="slides/slide214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92" Type="http://schemas.openxmlformats.org/officeDocument/2006/relationships/slide" Target="slides/slide190.xml"/><Relationship Id="rId206" Type="http://schemas.openxmlformats.org/officeDocument/2006/relationships/slide" Target="slides/slide204.xml"/><Relationship Id="rId227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217" Type="http://schemas.openxmlformats.org/officeDocument/2006/relationships/slide" Target="slides/slide215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5" Type="http://schemas.openxmlformats.org/officeDocument/2006/relationships/slide" Target="slides/slide63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51" Type="http://schemas.openxmlformats.org/officeDocument/2006/relationships/slide" Target="slides/slide149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7" Type="http://schemas.openxmlformats.org/officeDocument/2006/relationships/slide" Target="slides/slide205.xml"/><Relationship Id="rId228" Type="http://schemas.openxmlformats.org/officeDocument/2006/relationships/presProps" Target="presProps.xml"/><Relationship Id="rId13" Type="http://schemas.openxmlformats.org/officeDocument/2006/relationships/slide" Target="slides/slide11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20" Type="http://schemas.openxmlformats.org/officeDocument/2006/relationships/slide" Target="slides/slide118.xml"/><Relationship Id="rId141" Type="http://schemas.openxmlformats.org/officeDocument/2006/relationships/slide" Target="slides/slide139.xml"/><Relationship Id="rId7" Type="http://schemas.openxmlformats.org/officeDocument/2006/relationships/slide" Target="slides/slide5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18" Type="http://schemas.openxmlformats.org/officeDocument/2006/relationships/slide" Target="slides/slide216.xml"/><Relationship Id="rId24" Type="http://schemas.openxmlformats.org/officeDocument/2006/relationships/slide" Target="slides/slide22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31" Type="http://schemas.openxmlformats.org/officeDocument/2006/relationships/slide" Target="slides/slide129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208" Type="http://schemas.openxmlformats.org/officeDocument/2006/relationships/slide" Target="slides/slide206.xml"/><Relationship Id="rId229" Type="http://schemas.openxmlformats.org/officeDocument/2006/relationships/viewProps" Target="viewProps.xml"/><Relationship Id="rId14" Type="http://schemas.openxmlformats.org/officeDocument/2006/relationships/slide" Target="slides/slide12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8" Type="http://schemas.openxmlformats.org/officeDocument/2006/relationships/slide" Target="slides/slide6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219" Type="http://schemas.openxmlformats.org/officeDocument/2006/relationships/slide" Target="slides/slide217.xml"/><Relationship Id="rId230" Type="http://schemas.openxmlformats.org/officeDocument/2006/relationships/theme" Target="theme/them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209" Type="http://schemas.openxmlformats.org/officeDocument/2006/relationships/slide" Target="slides/slide207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220" Type="http://schemas.openxmlformats.org/officeDocument/2006/relationships/slide" Target="slides/slide218.xml"/><Relationship Id="rId225" Type="http://schemas.openxmlformats.org/officeDocument/2006/relationships/slide" Target="slides/slide223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10" Type="http://schemas.openxmlformats.org/officeDocument/2006/relationships/slide" Target="slides/slide208.xml"/><Relationship Id="rId215" Type="http://schemas.openxmlformats.org/officeDocument/2006/relationships/slide" Target="slides/slide213.xml"/><Relationship Id="rId26" Type="http://schemas.openxmlformats.org/officeDocument/2006/relationships/slide" Target="slides/slide24.xml"/><Relationship Id="rId231" Type="http://schemas.openxmlformats.org/officeDocument/2006/relationships/tableStyles" Target="tableStyles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Relationship Id="rId221" Type="http://schemas.openxmlformats.org/officeDocument/2006/relationships/slide" Target="slides/slide219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11" Type="http://schemas.openxmlformats.org/officeDocument/2006/relationships/slide" Target="slides/slide209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97" Type="http://schemas.openxmlformats.org/officeDocument/2006/relationships/slide" Target="slides/slide195.xml"/><Relationship Id="rId201" Type="http://schemas.openxmlformats.org/officeDocument/2006/relationships/slide" Target="slides/slide199.xml"/><Relationship Id="rId222" Type="http://schemas.openxmlformats.org/officeDocument/2006/relationships/slide" Target="slides/slide220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0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60" Type="http://schemas.openxmlformats.org/officeDocument/2006/relationships/slide" Target="slides/slide5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202" Type="http://schemas.openxmlformats.org/officeDocument/2006/relationships/slide" Target="slides/slide200.xml"/><Relationship Id="rId223" Type="http://schemas.openxmlformats.org/officeDocument/2006/relationships/slide" Target="slides/slide22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104" Type="http://schemas.openxmlformats.org/officeDocument/2006/relationships/slide" Target="slides/slide102.xml"/><Relationship Id="rId125" Type="http://schemas.openxmlformats.org/officeDocument/2006/relationships/slide" Target="slides/slide123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13" Type="http://schemas.openxmlformats.org/officeDocument/2006/relationships/slide" Target="slides/slide21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115" Type="http://schemas.openxmlformats.org/officeDocument/2006/relationships/slide" Target="slides/slide113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9" Type="http://schemas.openxmlformats.org/officeDocument/2006/relationships/slide" Target="slides/slide197.xml"/><Relationship Id="rId203" Type="http://schemas.openxmlformats.org/officeDocument/2006/relationships/slide" Target="slides/slide201.xml"/><Relationship Id="rId19" Type="http://schemas.openxmlformats.org/officeDocument/2006/relationships/slide" Target="slides/slide17.xml"/><Relationship Id="rId224" Type="http://schemas.openxmlformats.org/officeDocument/2006/relationships/slide" Target="slides/slide222.xml"/><Relationship Id="rId30" Type="http://schemas.openxmlformats.org/officeDocument/2006/relationships/slide" Target="slides/slide2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189" Type="http://schemas.openxmlformats.org/officeDocument/2006/relationships/slide" Target="slides/slide187.xml"/><Relationship Id="rId3" Type="http://schemas.openxmlformats.org/officeDocument/2006/relationships/slide" Target="slides/slide1.xml"/><Relationship Id="rId214" Type="http://schemas.openxmlformats.org/officeDocument/2006/relationships/slide" Target="slides/slide2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sfca.edu/~galles/visualization/ComparisonSort.html" TargetMode="External"/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apple.com/us/app/contacts/id1069512615#?platform=iphone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nintendo.fandom.com/wiki/Nintendo_characters#Mario_series_(including_sub-franchises)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sfca.edu/~galles/visualization/ComparisonSort.html" TargetMode="External"/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ZuD6iUe3Pc" TargetMode="External"/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education.com/watch?v=3WDWH59k1q4" TargetMode="Externa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ZB_EBsnc8c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tsy.com/listing/926075105/monopoly-money-vintage-fabric-half-yard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525443481522247447/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525443481522247447/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sfca.edu/~galles/visualization/ComparisonSort.html" TargetMode="External"/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55ed590c8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55ed590c8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Reload codespace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Uncheck VS Code tabs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83063c11d6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83063c11d6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61648c258e_9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61648c258e_9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61648c258e_9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Google Shape;756;g61648c258e_9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61648c258e_9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61648c258e_9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615cd08c5b_0_6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615cd08c5b_0_6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615cd08c5b_0_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615cd08c5b_0_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61648c258e_9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61648c258e_9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about lower bound?</a:t>
            </a: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155ed590c85_0_7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155ed590c85_0_7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615cd08c5b_0_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g615cd08c5b_0_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615cd08c5b_0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615cd08c5b_0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edc48ccb89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Google Shape;803;gedc48ccb89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83063c11d6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83063c11d6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edc48ccb89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" name="Google Shape;808;gedc48ccb89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9976d39bb8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9976d39bb8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https://www.cs.usfca.edu/~galles/visualization/ComparisonSort.html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30401269f54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30401269f54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30401269f54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0" name="Google Shape;830;g30401269f54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30401269f54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30401269f54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155ed590c85_0_7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Google Shape;840;g155ed590c85_0_7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30401269f54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5" name="Google Shape;845;g30401269f54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30401269f54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30401269f54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30401269f54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30401269f54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30401269f54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30401269f54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83063c11d6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83063c11d6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30401269f54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30401269f54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30401269f54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5" name="Google Shape;875;g30401269f54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30401269f54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30401269f54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30401269f54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30401269f54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30401269f54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30401269f54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30401269f54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30401269f54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30401269f54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30401269f54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30401269f54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30401269f54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g30401269f54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7" name="Google Shape;917;g30401269f54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30401269f54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30401269f54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55ed590c85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55ed590c85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https://apps.apple.com/us/app/contacts/id1069512615#?platform=iphone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Week 0, intuitive algorithms…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John Harvard</a:t>
            </a:r>
            <a:endParaRPr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30427bc4c1c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30427bc4c1c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30401269f54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30401269f54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30401269f54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Google Shape;940;g30401269f54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g30401269f54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5" name="Google Shape;945;g30401269f54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30401269f54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30401269f54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30401269f54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g30401269f54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g30401269f54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0" name="Google Shape;960;g30401269f54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9976d39bb8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9976d39bb8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9976d39bb8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9976d39bb8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9976d39bb8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5" name="Google Shape;975;g9976d39bb8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0401269f54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0401269f54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https://nintendo.fandom.com/wiki/Nintendo_characters#Mario_series_(including_sub-franchises)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9976d39bb8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0" name="Google Shape;980;g9976d39bb8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g9976d39bb8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5" name="Google Shape;985;g9976d39bb8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9976d39bb8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0" name="Google Shape;990;g9976d39bb8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155ed590c85_0_7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" name="Google Shape;995;g155ed590c85_0_7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9976d39bb8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0" name="Google Shape;1000;g9976d39bb8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g9976d39bb8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5" name="Google Shape;1005;g9976d39bb8_0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g9976d39bb8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0" name="Google Shape;1010;g9976d39bb8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615cd08dea_1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615cd08dea_1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gedc48ccb89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0" name="Google Shape;1020;gedc48ccb89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gedc48ccb89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5" name="Google Shape;1025;gedc48ccb89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0401269f54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0401269f54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9976d39bb8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Google Shape;1030;g9976d39bb8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g9976d39bb8_0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5" name="Google Shape;1035;g9976d39bb8_0_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9976d39bb8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0" name="Google Shape;1040;g9976d39bb8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9976d39bb8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9976d39bb8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9976d39bb8_0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9976d39bb8_0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615cd08c5b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5" name="Google Shape;1055;g615cd08c5b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http://ian-albert.com/games/super_mario_bros_maps/</a:t>
            </a:r>
            <a:endParaRPr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g615cd08c5b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0" name="Google Shape;1060;g615cd08c5b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iteration.c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615cd08c5b_0_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615cd08c5b_0_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615cd08c5b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0" name="Google Shape;1070;g615cd08c5b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615cd08c5b_0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Google Shape;1075;g615cd08c5b_0_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0401269f54_0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0401269f54_0_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g615cd08c5b_0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0" name="Google Shape;1080;g615cd08c5b_0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recursion.c</a:t>
            </a:r>
            <a:endParaRPr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g155ed590c85_0_7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5" name="Google Shape;1085;g155ed590c85_0_7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9976d39bb8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9976d39bb8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g615bc47d73_0_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5" name="Google Shape;1095;g615bc47d73_0_5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g9976d39bb8_0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0" name="Google Shape;1100;g9976d39bb8_0_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9976d39bb8_0_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5" name="Google Shape;1105;g9976d39bb8_0_3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gf0f81ef8e0_4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0" name="Google Shape;1110;gf0f81ef8e0_4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shelves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9976d39bb8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9976d39bb8_0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https://www.cs.usfca.edu/~galles/visualization/ComparisonSort.html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283063c11d6_0_10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0" name="Google Shape;1120;g283063c11d6_0_10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shelves</a:t>
            </a:r>
            <a:endParaRPr/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g283063c11d6_0_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5" name="Google Shape;1125;g283063c11d6_0_9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0401269f54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0401269f54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g283063c11d6_0_9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0" name="Google Shape;1130;g283063c11d6_0_9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g283063c11d6_0_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5" name="Google Shape;1135;g283063c11d6_0_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g283063c11d6_0_9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1" name="Google Shape;1141;g283063c11d6_0_9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g283063c11d6_0_9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8" name="Google Shape;1148;g283063c11d6_0_9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283063c11d6_0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283063c11d6_0_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g283063c11d6_0_1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5" name="Google Shape;1165;g283063c11d6_0_1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283063c11d6_0_10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283063c11d6_0_10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283063c11d6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283063c11d6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g283063c11d6_0_5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8" name="Google Shape;1188;g283063c11d6_0_5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283063c11d6_0_5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283063c11d6_0_5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0401269f54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0401269f54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g283063c11d6_0_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g283063c11d6_0_5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g283063c11d6_0_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6" name="Google Shape;1216;g283063c11d6_0_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g283063c11d6_0_6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4" name="Google Shape;1224;g283063c11d6_0_6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g283063c11d6_0_6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2" name="Google Shape;1232;g283063c11d6_0_6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g283063c11d6_0_6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0" name="Google Shape;1240;g283063c11d6_0_6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g283063c11d6_0_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7" name="Google Shape;1247;g283063c11d6_0_6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283063c11d6_0_5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3" name="Google Shape;1253;g283063c11d6_0_5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g283063c11d6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0" name="Google Shape;1260;g283063c11d6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g283063c11d6_0_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8" name="Google Shape;1268;g283063c11d6_0_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283063c11d6_0_7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283063c11d6_0_7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55ed590c85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55ed590c85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g283063c11d6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7" name="Google Shape;1287;g283063c11d6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g283063c11d6_0_7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6" name="Google Shape;1296;g283063c11d6_0_7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g283063c11d6_0_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4" name="Google Shape;1304;g283063c11d6_0_7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283063c11d6_0_7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283063c11d6_0_7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g283063c11d6_0_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3" name="Google Shape;1323;g283063c11d6_0_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g283063c11d6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4" name="Google Shape;1334;g283063c11d6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g283063c11d6_0_8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4" name="Google Shape;1344;g283063c11d6_0_8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g283063c11d6_0_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3" name="Google Shape;1353;g283063c11d6_0_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g283063c11d6_0_8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2" name="Google Shape;1362;g283063c11d6_0_8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g283063c11d6_0_8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1" name="Google Shape;1371;g283063c11d6_0_8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55ed590c8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55ed590c8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55ed590c85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55ed590c85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g283063c11d6_0_8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9" name="Google Shape;1379;g283063c11d6_0_8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g283063c11d6_0_8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6" name="Google Shape;1386;g283063c11d6_0_8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g283063c11d6_0_8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3" name="Google Shape;1393;g283063c11d6_0_8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283063c11d6_0_8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283063c11d6_0_8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g283063c11d6_0_9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7" name="Google Shape;1407;g283063c11d6_0_9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g283063c11d6_0_9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4" name="Google Shape;1414;g283063c11d6_0_9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g283063c11d6_0_9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1" name="Google Shape;1421;g283063c11d6_0_9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g283063c11d6_0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8" name="Google Shape;1428;g283063c11d6_0_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g283063c11d6_0_9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4" name="Google Shape;1434;g283063c11d6_0_9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g283063c11d6_0_9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9" name="Google Shape;1439;g283063c11d6_0_9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55ed590c85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55ed590c85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615cd08c5b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615cd08c5b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g283063c11d6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9" name="Google Shape;1449;g283063c11d6_0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Google Shape;1467;g283c13df276_1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8" name="Google Shape;1468;g283c13df276_1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Google Shape;1486;g283063c11d6_0_1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7" name="Google Shape;1487;g283063c11d6_0_1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g283063c11d6_0_1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2" name="Google Shape;1492;g283063c11d6_0_1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283063c11d6_0_1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283063c11d6_0_1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g283063c11d6_0_1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2" name="Google Shape;1502;g283063c11d6_0_1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g30401269f54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7" name="Google Shape;1507;g30401269f54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g283063c11d6_0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6" name="Google Shape;1526;g283063c11d6_0_1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g283063c11d6_0_1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1" name="Google Shape;1531;g283063c11d6_0_1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55ed590c85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55ed590c85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615cd08c5b_0_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615cd08c5b_0_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Google Shape;1540;g615cd08c5b_0_7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1" name="Google Shape;1541;g615cd08c5b_0_7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" name="Google Shape;1545;g615cd08c5b_24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6" name="Google Shape;1546;g615cd08c5b_24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g615cd08c5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1" name="Google Shape;1551;g615cd08c5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Source: </a:t>
            </a:r>
            <a:r>
              <a:rPr lang="en" u="sng" dirty="0">
                <a:solidFill>
                  <a:schemeClr val="hlink"/>
                </a:solidFill>
                <a:hlinkClick r:id="rId3"/>
              </a:rPr>
              <a:t>https://www.youtube.com/watch?v=ZZuD6iUe3Pc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4"/>
              </a:rPr>
              <a:t>https://www.youtubeeducation.com/watch?v=3WDWH59k1q4</a:t>
            </a:r>
            <a:r>
              <a:rPr lang="en" dirty="0"/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Google Shape;1555;g155ed590c8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6" name="Google Shape;1556;g155ed590c8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Reload codespace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Uncheck VS Code tabs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55ed590c85_0_6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55ed590c85_0_6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55ed590c85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55ed590c85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55ed590c85_0_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55ed590c85_0_6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55ed590c85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55ed590c85_0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55ed590c85_0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55ed590c85_0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55ed590c85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55ed590c85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55ed590c85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55ed590c85_0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0401269f54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0401269f54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https://www.youtube.com/watch?v=cZB_EBsnc8c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55ed590c85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155ed590c85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55ed590c85_0_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155ed590c85_0_3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55ed590c85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55ed590c85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https://www.etsy.com/listing/926075105/monopoly-money-vintage-fabric-half-yard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55ed590c85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155ed590c85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https://www.pinterest.com/pin/525443481522247447/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55ed590c85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155ed590c85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20  500  10  </a:t>
            </a:r>
            <a:r>
              <a:rPr lang="en"/>
              <a:t>5  100  </a:t>
            </a:r>
            <a:r>
              <a:rPr lang="en">
                <a:solidFill>
                  <a:schemeClr val="dk1"/>
                </a:solidFill>
              </a:rPr>
              <a:t>1  </a:t>
            </a:r>
            <a:r>
              <a:rPr lang="en" b="1">
                <a:solidFill>
                  <a:schemeClr val="dk1"/>
                </a:solidFill>
              </a:rPr>
              <a:t>50</a:t>
            </a:r>
            <a:endParaRPr b="1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55ed590c85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55ed590c85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155ed590c85_0_7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155ed590c85_0_7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55ed590c85_0_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155ed590c85_0_7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55ed590c85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55ed590c85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55ed590c85_0_7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155ed590c85_0_7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https://www.pinterest.com/pin/525443481522247447/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55ed590c8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55ed590c85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Reload codespace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Uncheck VS Code tabs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55ed590c85_0_6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155ed590c85_0_6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1  5  10  20  </a:t>
            </a:r>
            <a:r>
              <a:rPr lang="en" b="1">
                <a:solidFill>
                  <a:schemeClr val="dk1"/>
                </a:solidFill>
              </a:rPr>
              <a:t>50</a:t>
            </a:r>
            <a:r>
              <a:rPr lang="en">
                <a:solidFill>
                  <a:schemeClr val="dk1"/>
                </a:solidFill>
              </a:rPr>
              <a:t>  100  500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55ed590c85_0_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55ed590c85_0_6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55ed590c85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155ed590c85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55ed590c85_0_6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155ed590c85_0_6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55ed590c85_0_7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155ed590c85_0_7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9976d39bb8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9976d39bb8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9976d39bb8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9976d39bb8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9976d39bb8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9976d39bb8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9976d39bb8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9976d39bb8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9976d39bb8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9976d39bb8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83063c11d6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83063c11d6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9976d39bb8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9976d39bb8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9976d39bb8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9976d39bb8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155ed590c85_0_8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155ed590c85_0_8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9976d39bb8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9976d39bb8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linear? binary?</a:t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155ed590c85_0_8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155ed590c85_0_8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155ed590c85_0_8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155ed590c85_0_8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99ff46a780_26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99ff46a780_26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9976d39bb8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9976d39bb8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linear? binary?</a:t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9976d39bb8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9976d39bb8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155ed590c85_0_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155ed590c85_0_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83063c11d6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83063c11d6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155ed590c85_0_8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155ed590c85_0_8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55ed590c85_0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155ed590c85_0_8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0427bc4c1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30427bc4c1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search{0,1}.c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155ed590c85_0_8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155ed590c85_0_8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search{0,1}.c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283063c11d6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283063c11d6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83063c11d6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283063c11d6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283063c11d6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283063c11d6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phonebook0.c</a:t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99ff46a780_26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99ff46a780_26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615cd08c5b_0_6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615cd08c5b_0_6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61549dec78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61549dec78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83063c11d6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83063c11d6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61549dec78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61549dec78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283063c11d6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283063c11d6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phonebook1.c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we'll see a way to save phonebook eventually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156ad5d3783_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156ad5d3783_9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615bc47d73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615bc47d73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615bc47d73_0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615bc47d73_0_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615bc47d73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615bc47d73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61648c258e_9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61648c258e_9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30401269f54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30401269f54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30401269f54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30401269f54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volunteers: sort themselves, then selection, then bubble</a:t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283c13df276_1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283c13df276_1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83063c11d6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83063c11d6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615bc47d73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615bc47d73_0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https://www.cs.usfca.edu/~galles/visualization/ComparisonSort.html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edc48ccb89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edc48ccb89_2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edc48ccb89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edc48ccb89_2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155ed590c85_0_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155ed590c85_0_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30427bc4c1c_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30427bc4c1c_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30427bc4c1c_3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30427bc4c1c_3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30427bc4c1c_3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30427bc4c1c_3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30427bc4c1c_3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30427bc4c1c_3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30427bc4c1c_3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30427bc4c1c_3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0427bc4c1c_3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30427bc4c1c_3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83063c11d6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83063c11d6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30427bc4c1c_3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30427bc4c1c_3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30427bc4c1c_3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30427bc4c1c_3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30427bc4c1c_3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30427bc4c1c_3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30427bc4c1c_3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30427bc4c1c_3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30427bc4c1c_3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30427bc4c1c_3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61648c258e_9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61648c258e_9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61648c258e_9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61648c258e_9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155ed590c85_0_7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155ed590c85_0_7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61648c258e_9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61648c258e_9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61648c258e_9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61648c258e_9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rgbClr val="000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rgbClr val="000000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3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3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3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3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3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3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3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3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3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3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3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3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3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4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4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4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4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14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recursion" TargetMode="External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13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3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3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3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13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3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2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2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2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2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2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2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2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2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2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2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2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2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2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2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2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2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2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2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2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2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2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2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2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2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2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2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2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2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2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2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2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2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2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2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8.xml"/><Relationship Id="rId1" Type="http://schemas.openxmlformats.org/officeDocument/2006/relationships/slideLayout" Target="../slideLayouts/slideLayout2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9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0.xml"/><Relationship Id="rId1" Type="http://schemas.openxmlformats.org/officeDocument/2006/relationships/slideLayout" Target="../slideLayouts/slideLayout3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1.xml"/><Relationship Id="rId1" Type="http://schemas.openxmlformats.org/officeDocument/2006/relationships/slideLayout" Target="../slideLayouts/slideLayout2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2.xml"/><Relationship Id="rId1" Type="http://schemas.openxmlformats.org/officeDocument/2006/relationships/slideLayout" Target="../slideLayouts/slideLayout2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3.xml"/><Relationship Id="rId1" Type="http://schemas.openxmlformats.org/officeDocument/2006/relationships/slideLayout" Target="../slideLayouts/slideLayout13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4.xml"/><Relationship Id="rId1" Type="http://schemas.openxmlformats.org/officeDocument/2006/relationships/slideLayout" Target="../slideLayouts/slideLayout13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5.xml"/><Relationship Id="rId1" Type="http://schemas.openxmlformats.org/officeDocument/2006/relationships/slideLayout" Target="../slideLayouts/slideLayout13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6.xml"/><Relationship Id="rId1" Type="http://schemas.openxmlformats.org/officeDocument/2006/relationships/slideLayout" Target="../slideLayouts/slideLayout13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7.xml"/><Relationship Id="rId1" Type="http://schemas.openxmlformats.org/officeDocument/2006/relationships/slideLayout" Target="../slideLayouts/slideLayout22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8.xml"/><Relationship Id="rId1" Type="http://schemas.openxmlformats.org/officeDocument/2006/relationships/slideLayout" Target="../slideLayouts/slideLayout13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9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0.xml"/><Relationship Id="rId1" Type="http://schemas.openxmlformats.org/officeDocument/2006/relationships/slideLayout" Target="../slideLayouts/slideLayout3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1.xml"/><Relationship Id="rId1" Type="http://schemas.openxmlformats.org/officeDocument/2006/relationships/slideLayout" Target="../slideLayouts/slideLayout3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2.xml"/><Relationship Id="rId1" Type="http://schemas.openxmlformats.org/officeDocument/2006/relationships/slideLayout" Target="../slideLayouts/slideLayout3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3.xml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ZZuD6iUe3Pc?feature=oembed" TargetMode="External"/><Relationship Id="rId4" Type="http://schemas.openxmlformats.org/officeDocument/2006/relationships/image" Target="../media/image22.jpeg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4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manual.cs50.io/#string.h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173A6F-4EC9-0550-300D-49127A29314F}"/>
              </a:ext>
            </a:extLst>
          </p:cNvPr>
          <p:cNvSpPr txBox="1"/>
          <p:nvPr/>
        </p:nvSpPr>
        <p:spPr>
          <a:xfrm>
            <a:off x="921001" y="2110085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5400" dirty="0">
                <a:solidFill>
                  <a:schemeClr val="tx1"/>
                </a:solidFill>
              </a:rPr>
              <a:t>Computing Technology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832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1700">
                <a:solidFill>
                  <a:srgbClr val="FFFFFF"/>
                </a:solidFill>
              </a:rPr>
            </a:br>
            <a:endParaRPr sz="1700">
              <a:solidFill>
                <a:srgbClr val="FFFFFF"/>
              </a:solidFill>
            </a:endParaRPr>
          </a:p>
          <a:p>
            <a:pPr marL="457200" lvl="0" indent="-3365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700"/>
              <a:buAutoNum type="arabicPeriod"/>
            </a:pPr>
            <a:r>
              <a:rPr lang="en" sz="1700">
                <a:solidFill>
                  <a:srgbClr val="FFFFFF"/>
                </a:solidFill>
              </a:rPr>
              <a:t>Stand up and think of the number 1.</a:t>
            </a:r>
            <a:endParaRPr sz="1700">
              <a:solidFill>
                <a:srgbClr val="FFFFFF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AutoNum type="arabicPeriod"/>
            </a:pPr>
            <a:r>
              <a:rPr lang="en" sz="1700">
                <a:solidFill>
                  <a:srgbClr val="FFFFFF"/>
                </a:solidFill>
              </a:rPr>
              <a:t>Pair off with someone standing, add their number to yours, and remember the sum.</a:t>
            </a:r>
            <a:endParaRPr sz="1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(</a:t>
            </a:r>
            <a:r>
              <a:rPr lang="en" i="1">
                <a:solidFill>
                  <a:srgbClr val="666666"/>
                </a:solidFill>
              </a:rPr>
              <a:t>n</a:t>
            </a:r>
            <a:r>
              <a:rPr lang="en">
                <a:solidFill>
                  <a:srgbClr val="666666"/>
                </a:solidFill>
              </a:rPr>
              <a:t> – 1) + (</a:t>
            </a:r>
            <a:r>
              <a:rPr lang="en" i="1">
                <a:solidFill>
                  <a:srgbClr val="666666"/>
                </a:solidFill>
              </a:rPr>
              <a:t>n</a:t>
            </a:r>
            <a:r>
              <a:rPr lang="en">
                <a:solidFill>
                  <a:srgbClr val="666666"/>
                </a:solidFill>
              </a:rPr>
              <a:t> – 2) + (</a:t>
            </a:r>
            <a:r>
              <a:rPr lang="en" i="1">
                <a:solidFill>
                  <a:srgbClr val="666666"/>
                </a:solidFill>
              </a:rPr>
              <a:t>n</a:t>
            </a:r>
            <a:r>
              <a:rPr lang="en">
                <a:solidFill>
                  <a:srgbClr val="666666"/>
                </a:solidFill>
              </a:rPr>
              <a:t> – 3) + ... + 1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666666"/>
                </a:solidFill>
              </a:rPr>
              <a:t>n</a:t>
            </a:r>
            <a:r>
              <a:rPr lang="en">
                <a:solidFill>
                  <a:srgbClr val="666666"/>
                </a:solidFill>
              </a:rPr>
              <a:t>(</a:t>
            </a:r>
            <a:r>
              <a:rPr lang="en" i="1">
                <a:solidFill>
                  <a:srgbClr val="666666"/>
                </a:solidFill>
              </a:rPr>
              <a:t>n</a:t>
            </a:r>
            <a:r>
              <a:rPr lang="en">
                <a:solidFill>
                  <a:srgbClr val="666666"/>
                </a:solidFill>
              </a:rPr>
              <a:t> – 1)/2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(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 baseline="30000">
                <a:solidFill>
                  <a:srgbClr val="FFFFFF"/>
                </a:solidFill>
              </a:rPr>
              <a:t>2</a:t>
            </a:r>
            <a:r>
              <a:rPr lang="en">
                <a:solidFill>
                  <a:srgbClr val="FFFFFF"/>
                </a:solidFill>
              </a:rPr>
              <a:t> – n)/2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(</a:t>
            </a:r>
            <a:r>
              <a:rPr lang="en" i="1">
                <a:solidFill>
                  <a:srgbClr val="666666"/>
                </a:solidFill>
              </a:rPr>
              <a:t>n</a:t>
            </a:r>
            <a:r>
              <a:rPr lang="en">
                <a:solidFill>
                  <a:srgbClr val="666666"/>
                </a:solidFill>
              </a:rPr>
              <a:t> – 1) + (</a:t>
            </a:r>
            <a:r>
              <a:rPr lang="en" i="1">
                <a:solidFill>
                  <a:srgbClr val="666666"/>
                </a:solidFill>
              </a:rPr>
              <a:t>n</a:t>
            </a:r>
            <a:r>
              <a:rPr lang="en">
                <a:solidFill>
                  <a:srgbClr val="666666"/>
                </a:solidFill>
              </a:rPr>
              <a:t> – 2) + (</a:t>
            </a:r>
            <a:r>
              <a:rPr lang="en" i="1">
                <a:solidFill>
                  <a:srgbClr val="666666"/>
                </a:solidFill>
              </a:rPr>
              <a:t>n</a:t>
            </a:r>
            <a:r>
              <a:rPr lang="en">
                <a:solidFill>
                  <a:srgbClr val="666666"/>
                </a:solidFill>
              </a:rPr>
              <a:t> – 3) + ... + 1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666666"/>
                </a:solidFill>
              </a:rPr>
              <a:t>n</a:t>
            </a:r>
            <a:r>
              <a:rPr lang="en">
                <a:solidFill>
                  <a:srgbClr val="666666"/>
                </a:solidFill>
              </a:rPr>
              <a:t>(</a:t>
            </a:r>
            <a:r>
              <a:rPr lang="en" i="1">
                <a:solidFill>
                  <a:srgbClr val="666666"/>
                </a:solidFill>
              </a:rPr>
              <a:t>n</a:t>
            </a:r>
            <a:r>
              <a:rPr lang="en">
                <a:solidFill>
                  <a:srgbClr val="666666"/>
                </a:solidFill>
              </a:rPr>
              <a:t> – 1)/2</a:t>
            </a:r>
            <a:endParaRPr i="1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(</a:t>
            </a:r>
            <a:r>
              <a:rPr lang="en" i="1">
                <a:solidFill>
                  <a:srgbClr val="666666"/>
                </a:solidFill>
              </a:rPr>
              <a:t>n</a:t>
            </a:r>
            <a:r>
              <a:rPr lang="en" baseline="30000">
                <a:solidFill>
                  <a:srgbClr val="666666"/>
                </a:solidFill>
              </a:rPr>
              <a:t>2</a:t>
            </a:r>
            <a:r>
              <a:rPr lang="en">
                <a:solidFill>
                  <a:srgbClr val="666666"/>
                </a:solidFill>
              </a:rPr>
              <a:t> – n)/2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 baseline="30000">
                <a:solidFill>
                  <a:srgbClr val="FFFFFF"/>
                </a:solidFill>
              </a:rPr>
              <a:t>2</a:t>
            </a:r>
            <a:r>
              <a:rPr lang="en">
                <a:solidFill>
                  <a:srgbClr val="FFFFFF"/>
                </a:solidFill>
              </a:rPr>
              <a:t>/2 – 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/2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1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(</a:t>
            </a:r>
            <a:r>
              <a:rPr lang="en" i="1">
                <a:solidFill>
                  <a:srgbClr val="666666"/>
                </a:solidFill>
              </a:rPr>
              <a:t>n</a:t>
            </a:r>
            <a:r>
              <a:rPr lang="en">
                <a:solidFill>
                  <a:srgbClr val="666666"/>
                </a:solidFill>
              </a:rPr>
              <a:t> – 1) + (</a:t>
            </a:r>
            <a:r>
              <a:rPr lang="en" i="1">
                <a:solidFill>
                  <a:srgbClr val="666666"/>
                </a:solidFill>
              </a:rPr>
              <a:t>n</a:t>
            </a:r>
            <a:r>
              <a:rPr lang="en">
                <a:solidFill>
                  <a:srgbClr val="666666"/>
                </a:solidFill>
              </a:rPr>
              <a:t> – 2) + (</a:t>
            </a:r>
            <a:r>
              <a:rPr lang="en" i="1">
                <a:solidFill>
                  <a:srgbClr val="666666"/>
                </a:solidFill>
              </a:rPr>
              <a:t>n</a:t>
            </a:r>
            <a:r>
              <a:rPr lang="en">
                <a:solidFill>
                  <a:srgbClr val="666666"/>
                </a:solidFill>
              </a:rPr>
              <a:t> – 3) + ... + 1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666666"/>
                </a:solidFill>
              </a:rPr>
              <a:t>n</a:t>
            </a:r>
            <a:r>
              <a:rPr lang="en">
                <a:solidFill>
                  <a:srgbClr val="666666"/>
                </a:solidFill>
              </a:rPr>
              <a:t>(</a:t>
            </a:r>
            <a:r>
              <a:rPr lang="en" i="1">
                <a:solidFill>
                  <a:srgbClr val="666666"/>
                </a:solidFill>
              </a:rPr>
              <a:t>n</a:t>
            </a:r>
            <a:r>
              <a:rPr lang="en">
                <a:solidFill>
                  <a:srgbClr val="666666"/>
                </a:solidFill>
              </a:rPr>
              <a:t> – 1)/2</a:t>
            </a:r>
            <a:endParaRPr i="1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(</a:t>
            </a:r>
            <a:r>
              <a:rPr lang="en" i="1">
                <a:solidFill>
                  <a:srgbClr val="666666"/>
                </a:solidFill>
              </a:rPr>
              <a:t>n</a:t>
            </a:r>
            <a:r>
              <a:rPr lang="en" baseline="30000">
                <a:solidFill>
                  <a:srgbClr val="666666"/>
                </a:solidFill>
              </a:rPr>
              <a:t>2</a:t>
            </a:r>
            <a:r>
              <a:rPr lang="en">
                <a:solidFill>
                  <a:srgbClr val="666666"/>
                </a:solidFill>
              </a:rPr>
              <a:t> – n)/2</a:t>
            </a:r>
            <a:endParaRPr i="1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666666"/>
                </a:solidFill>
              </a:rPr>
              <a:t>n</a:t>
            </a:r>
            <a:r>
              <a:rPr lang="en" baseline="30000">
                <a:solidFill>
                  <a:srgbClr val="666666"/>
                </a:solidFill>
              </a:rPr>
              <a:t>2</a:t>
            </a:r>
            <a:r>
              <a:rPr lang="en">
                <a:solidFill>
                  <a:srgbClr val="666666"/>
                </a:solidFill>
              </a:rPr>
              <a:t>/2 – </a:t>
            </a:r>
            <a:r>
              <a:rPr lang="en" i="1">
                <a:solidFill>
                  <a:srgbClr val="666666"/>
                </a:solidFill>
              </a:rPr>
              <a:t>n</a:t>
            </a:r>
            <a:r>
              <a:rPr lang="en">
                <a:solidFill>
                  <a:srgbClr val="666666"/>
                </a:solidFill>
              </a:rPr>
              <a:t>/2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O</a:t>
            </a:r>
            <a:r>
              <a:rPr lang="en">
                <a:solidFill>
                  <a:srgbClr val="FFFFFF"/>
                </a:solidFill>
              </a:rPr>
              <a:t>(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 baseline="30000">
                <a:solidFill>
                  <a:schemeClr val="dk1"/>
                </a:solidFill>
              </a:rPr>
              <a:t>2</a:t>
            </a:r>
            <a:r>
              <a:rPr lang="en">
                <a:solidFill>
                  <a:srgbClr val="FFFFFF"/>
                </a:solidFill>
              </a:rPr>
              <a:t>)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1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</a:rPr>
              <a:t>O</a:t>
            </a:r>
            <a:r>
              <a:rPr lang="en">
                <a:solidFill>
                  <a:schemeClr val="dk1"/>
                </a:solidFill>
              </a:rPr>
              <a:t>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 baseline="30000">
                <a:solidFill>
                  <a:schemeClr val="dk1"/>
                </a:solidFill>
              </a:rPr>
              <a:t>2</a:t>
            </a:r>
            <a:r>
              <a:rPr lang="en">
                <a:solidFill>
                  <a:schemeClr val="dk1"/>
                </a:solidFill>
              </a:rPr>
              <a:t>)         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O</a:t>
            </a:r>
            <a:r>
              <a:rPr lang="en">
                <a:solidFill>
                  <a:srgbClr val="FFFFFF"/>
                </a:solidFill>
              </a:rPr>
              <a:t>(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 log 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)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O</a:t>
            </a:r>
            <a:r>
              <a:rPr lang="en">
                <a:solidFill>
                  <a:srgbClr val="FFFFFF"/>
                </a:solidFill>
              </a:rPr>
              <a:t>(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)          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O</a:t>
            </a:r>
            <a:r>
              <a:rPr lang="en">
                <a:solidFill>
                  <a:srgbClr val="FFFFFF"/>
                </a:solidFill>
              </a:rPr>
              <a:t>(log 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)    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O</a:t>
            </a:r>
            <a:r>
              <a:rPr lang="en">
                <a:solidFill>
                  <a:srgbClr val="FFFFFF"/>
                </a:solidFill>
              </a:rPr>
              <a:t>(1)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</a:rPr>
              <a:t>O</a:t>
            </a:r>
            <a:r>
              <a:rPr lang="en">
                <a:solidFill>
                  <a:schemeClr val="dk1"/>
                </a:solidFill>
              </a:rPr>
              <a:t>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 baseline="30000">
                <a:solidFill>
                  <a:schemeClr val="dk1"/>
                </a:solidFill>
              </a:rPr>
              <a:t>2</a:t>
            </a:r>
            <a:r>
              <a:rPr lang="en">
                <a:solidFill>
                  <a:schemeClr val="dk1"/>
                </a:solidFill>
              </a:rPr>
              <a:t>)             </a:t>
            </a:r>
            <a:r>
              <a:rPr lang="en">
                <a:solidFill>
                  <a:srgbClr val="666666"/>
                </a:solidFill>
              </a:rPr>
              <a:t>selection sort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O</a:t>
            </a:r>
            <a:r>
              <a:rPr lang="en">
                <a:solidFill>
                  <a:srgbClr val="FFFFFF"/>
                </a:solidFill>
              </a:rPr>
              <a:t>(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 log 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)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O</a:t>
            </a:r>
            <a:r>
              <a:rPr lang="en">
                <a:solidFill>
                  <a:srgbClr val="FFFFFF"/>
                </a:solidFill>
              </a:rPr>
              <a:t>(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)          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O</a:t>
            </a:r>
            <a:r>
              <a:rPr lang="en">
                <a:solidFill>
                  <a:srgbClr val="FFFFFF"/>
                </a:solidFill>
              </a:rPr>
              <a:t>(log 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)    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O</a:t>
            </a:r>
            <a:r>
              <a:rPr lang="en">
                <a:solidFill>
                  <a:srgbClr val="FFFFFF"/>
                </a:solidFill>
              </a:rPr>
              <a:t>(1)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1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For i from 0 to n-1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Find smallest number between numbers[i] and numbers[n-1]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Swap smallest number with numbers[i]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3" name="Google Shape;783;p130"/>
          <p:cNvGraphicFramePr/>
          <p:nvPr/>
        </p:nvGraphicFramePr>
        <p:xfrm>
          <a:off x="-571500" y="-304800"/>
          <a:ext cx="10287000" cy="571500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[0]</a:t>
                      </a: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[1]</a:t>
                      </a: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[2]</a:t>
                      </a: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...</a:t>
                      </a: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[n-3]</a:t>
                      </a: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[n-2]</a:t>
                      </a: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[n-1]</a:t>
                      </a: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84" name="Google Shape;784;p130"/>
          <p:cNvSpPr/>
          <p:nvPr/>
        </p:nvSpPr>
        <p:spPr>
          <a:xfrm>
            <a:off x="663324" y="2494200"/>
            <a:ext cx="117000" cy="117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30"/>
          <p:cNvSpPr/>
          <p:nvPr/>
        </p:nvSpPr>
        <p:spPr>
          <a:xfrm>
            <a:off x="1842774" y="2494200"/>
            <a:ext cx="117000" cy="117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30"/>
          <p:cNvSpPr/>
          <p:nvPr/>
        </p:nvSpPr>
        <p:spPr>
          <a:xfrm>
            <a:off x="2988825" y="2513250"/>
            <a:ext cx="117000" cy="117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30"/>
          <p:cNvSpPr/>
          <p:nvPr/>
        </p:nvSpPr>
        <p:spPr>
          <a:xfrm>
            <a:off x="4168275" y="2513250"/>
            <a:ext cx="117000" cy="117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30"/>
          <p:cNvSpPr/>
          <p:nvPr/>
        </p:nvSpPr>
        <p:spPr>
          <a:xfrm>
            <a:off x="5257824" y="2503725"/>
            <a:ext cx="117000" cy="117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130"/>
          <p:cNvSpPr/>
          <p:nvPr/>
        </p:nvSpPr>
        <p:spPr>
          <a:xfrm>
            <a:off x="6437274" y="2503725"/>
            <a:ext cx="117000" cy="117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130"/>
          <p:cNvSpPr/>
          <p:nvPr/>
        </p:nvSpPr>
        <p:spPr>
          <a:xfrm>
            <a:off x="7583325" y="2522775"/>
            <a:ext cx="117000" cy="117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1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Ω(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 baseline="30000">
                <a:solidFill>
                  <a:schemeClr val="dk1"/>
                </a:solidFill>
              </a:rPr>
              <a:t>2</a:t>
            </a:r>
            <a:r>
              <a:rPr lang="en">
                <a:solidFill>
                  <a:schemeClr val="dk1"/>
                </a:solidFill>
              </a:rPr>
              <a:t>)         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Ω(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 log 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Ω(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)      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Ω(log 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)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FF"/>
                </a:solidFill>
              </a:rPr>
              <a:t>Ω(1)              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Ω(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 baseline="30000">
                <a:solidFill>
                  <a:schemeClr val="dk1"/>
                </a:solidFill>
              </a:rPr>
              <a:t>2</a:t>
            </a:r>
            <a:r>
              <a:rPr lang="en">
                <a:solidFill>
                  <a:schemeClr val="dk1"/>
                </a:solidFill>
              </a:rPr>
              <a:t>)             </a:t>
            </a:r>
            <a:r>
              <a:rPr lang="en">
                <a:solidFill>
                  <a:srgbClr val="666666"/>
                </a:solidFill>
              </a:rPr>
              <a:t>selection sort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Ω(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 log 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Ω(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)      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Ω(log 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)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FF"/>
                </a:solidFill>
              </a:rPr>
              <a:t>Ω(1)              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1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Θ(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 baseline="30000">
                <a:solidFill>
                  <a:schemeClr val="dk1"/>
                </a:solidFill>
              </a:rPr>
              <a:t>2</a:t>
            </a:r>
            <a:r>
              <a:rPr lang="en">
                <a:solidFill>
                  <a:schemeClr val="dk1"/>
                </a:solidFill>
              </a:rPr>
              <a:t>)         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Θ(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 log 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) 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Θ(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)      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Θ(log 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)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FF"/>
                </a:solidFill>
              </a:rPr>
              <a:t>Θ(1)              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832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1700">
                <a:solidFill>
                  <a:srgbClr val="FFFFFF"/>
                </a:solidFill>
              </a:rPr>
            </a:br>
            <a:endParaRPr sz="1700">
              <a:solidFill>
                <a:srgbClr val="FFFFFF"/>
              </a:solidFill>
            </a:endParaRPr>
          </a:p>
          <a:p>
            <a:pPr marL="457200" lvl="0" indent="-3365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700"/>
              <a:buAutoNum type="arabicPeriod"/>
            </a:pPr>
            <a:r>
              <a:rPr lang="en" sz="1700">
                <a:solidFill>
                  <a:srgbClr val="FFFFFF"/>
                </a:solidFill>
              </a:rPr>
              <a:t>Stand up and think of the number 1.</a:t>
            </a:r>
            <a:endParaRPr sz="1700">
              <a:solidFill>
                <a:srgbClr val="FFFFFF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AutoNum type="arabicPeriod"/>
            </a:pPr>
            <a:r>
              <a:rPr lang="en" sz="1700">
                <a:solidFill>
                  <a:srgbClr val="FFFFFF"/>
                </a:solidFill>
              </a:rPr>
              <a:t>Pair off with someone standing, add their number to yours, and remember the sum.</a:t>
            </a:r>
            <a:endParaRPr sz="1700">
              <a:solidFill>
                <a:srgbClr val="FFFFFF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AutoNum type="arabicPeriod"/>
            </a:pPr>
            <a:r>
              <a:rPr lang="en" sz="1700">
                <a:solidFill>
                  <a:srgbClr val="FFFFFF"/>
                </a:solidFill>
              </a:rPr>
              <a:t>One of you should then sit down.</a:t>
            </a:r>
            <a:endParaRPr sz="1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Θ(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 baseline="30000">
                <a:solidFill>
                  <a:schemeClr val="dk1"/>
                </a:solidFill>
              </a:rPr>
              <a:t>2</a:t>
            </a:r>
            <a:r>
              <a:rPr lang="en">
                <a:solidFill>
                  <a:schemeClr val="dk1"/>
                </a:solidFill>
              </a:rPr>
              <a:t>)             </a:t>
            </a:r>
            <a:r>
              <a:rPr lang="en">
                <a:solidFill>
                  <a:srgbClr val="666666"/>
                </a:solidFill>
              </a:rPr>
              <a:t>selection sort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Θ(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 log 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) 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Θ(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)      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Θ(log 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)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FF"/>
                </a:solidFill>
              </a:rPr>
              <a:t>Θ(1)              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13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bubble sort</a:t>
            </a:r>
            <a:endParaRPr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0" name="Google Shape;820;p136"/>
          <p:cNvGraphicFramePr/>
          <p:nvPr/>
        </p:nvGraphicFramePr>
        <p:xfrm>
          <a:off x="-571500" y="-304800"/>
          <a:ext cx="10287000" cy="571500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[0]</a:t>
                      </a: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[1]</a:t>
                      </a: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[2]</a:t>
                      </a: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...</a:t>
                      </a: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[n-3]</a:t>
                      </a: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[n-2]</a:t>
                      </a: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[n-1]</a:t>
                      </a: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21" name="Google Shape;821;p136"/>
          <p:cNvSpPr/>
          <p:nvPr/>
        </p:nvSpPr>
        <p:spPr>
          <a:xfrm>
            <a:off x="663324" y="2494200"/>
            <a:ext cx="117000" cy="117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136"/>
          <p:cNvSpPr/>
          <p:nvPr/>
        </p:nvSpPr>
        <p:spPr>
          <a:xfrm>
            <a:off x="1842774" y="2494200"/>
            <a:ext cx="117000" cy="117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136"/>
          <p:cNvSpPr/>
          <p:nvPr/>
        </p:nvSpPr>
        <p:spPr>
          <a:xfrm>
            <a:off x="2988825" y="2513250"/>
            <a:ext cx="117000" cy="117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136"/>
          <p:cNvSpPr/>
          <p:nvPr/>
        </p:nvSpPr>
        <p:spPr>
          <a:xfrm>
            <a:off x="4168275" y="2513250"/>
            <a:ext cx="117000" cy="117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136"/>
          <p:cNvSpPr/>
          <p:nvPr/>
        </p:nvSpPr>
        <p:spPr>
          <a:xfrm>
            <a:off x="5257824" y="2503725"/>
            <a:ext cx="117000" cy="117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136"/>
          <p:cNvSpPr/>
          <p:nvPr/>
        </p:nvSpPr>
        <p:spPr>
          <a:xfrm>
            <a:off x="6437274" y="2503725"/>
            <a:ext cx="117000" cy="117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136"/>
          <p:cNvSpPr/>
          <p:nvPr/>
        </p:nvSpPr>
        <p:spPr>
          <a:xfrm>
            <a:off x="7583325" y="2522775"/>
            <a:ext cx="117000" cy="117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1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Repeat n times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For i from 0 to n-2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    If numbers[i] and numbers[i+1] out of order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        Swap them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1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Repeat n-1 times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For i from 0 to n-2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    If numbers[i] and numbers[i+1] out of order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        Swap them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13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7  2  5  4  1  6  0  3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14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7  2  5  4  1  6  0  3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48" name="Google Shape;848;p140"/>
          <p:cNvSpPr txBox="1"/>
          <p:nvPr/>
        </p:nvSpPr>
        <p:spPr>
          <a:xfrm>
            <a:off x="1544900" y="2980676"/>
            <a:ext cx="16539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[i]  [i+1]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14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2  7  5  4  1  6  0  3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54" name="Google Shape;854;p141"/>
          <p:cNvSpPr txBox="1"/>
          <p:nvPr/>
        </p:nvSpPr>
        <p:spPr>
          <a:xfrm>
            <a:off x="1544900" y="2980676"/>
            <a:ext cx="16539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[i]  [i+1]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14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2  7  5  4  1  6  0  3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60" name="Google Shape;860;p142"/>
          <p:cNvSpPr txBox="1"/>
          <p:nvPr/>
        </p:nvSpPr>
        <p:spPr>
          <a:xfrm>
            <a:off x="2288725" y="2980676"/>
            <a:ext cx="16539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[i]  [i+1]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4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2  5  7  4  1  6  0  3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66" name="Google Shape;866;p143"/>
          <p:cNvSpPr txBox="1"/>
          <p:nvPr/>
        </p:nvSpPr>
        <p:spPr>
          <a:xfrm>
            <a:off x="2288725" y="2980676"/>
            <a:ext cx="16539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[i]  [i+1]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832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1700">
                <a:solidFill>
                  <a:srgbClr val="FFFFFF"/>
                </a:solidFill>
              </a:rPr>
            </a:br>
            <a:endParaRPr sz="1700">
              <a:solidFill>
                <a:srgbClr val="FFFFFF"/>
              </a:solidFill>
            </a:endParaRPr>
          </a:p>
          <a:p>
            <a:pPr marL="457200" lvl="0" indent="-3365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700"/>
              <a:buAutoNum type="arabicPeriod"/>
            </a:pPr>
            <a:r>
              <a:rPr lang="en" sz="1700">
                <a:solidFill>
                  <a:srgbClr val="FFFFFF"/>
                </a:solidFill>
              </a:rPr>
              <a:t>Stand up and think of the number 1.</a:t>
            </a:r>
            <a:endParaRPr sz="1700">
              <a:solidFill>
                <a:srgbClr val="FFFFFF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AutoNum type="arabicPeriod"/>
            </a:pPr>
            <a:r>
              <a:rPr lang="en" sz="1700">
                <a:solidFill>
                  <a:srgbClr val="FFFFFF"/>
                </a:solidFill>
              </a:rPr>
              <a:t>Pair off with someone standing, add their number to yours, and remember the sum.</a:t>
            </a:r>
            <a:endParaRPr sz="1700">
              <a:solidFill>
                <a:srgbClr val="FFFFFF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AutoNum type="arabicPeriod"/>
            </a:pPr>
            <a:r>
              <a:rPr lang="en" sz="1700">
                <a:solidFill>
                  <a:srgbClr val="FFFFFF"/>
                </a:solidFill>
              </a:rPr>
              <a:t>One of you should then sit down.</a:t>
            </a:r>
            <a:endParaRPr sz="1700">
              <a:solidFill>
                <a:srgbClr val="FFFFFF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AutoNum type="arabicPeriod"/>
            </a:pPr>
            <a:r>
              <a:rPr lang="en" sz="1700">
                <a:solidFill>
                  <a:srgbClr val="FFFFFF"/>
                </a:solidFill>
              </a:rPr>
              <a:t>If still standing, go back to step 2.</a:t>
            </a:r>
            <a:endParaRPr sz="1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14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2  5  7  4  1  6  0  3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72" name="Google Shape;872;p144"/>
          <p:cNvSpPr txBox="1"/>
          <p:nvPr/>
        </p:nvSpPr>
        <p:spPr>
          <a:xfrm>
            <a:off x="3036050" y="2980676"/>
            <a:ext cx="16539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[i]  [i+1]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4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2  5  4  7  1  6  0  3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78" name="Google Shape;878;p145"/>
          <p:cNvSpPr txBox="1"/>
          <p:nvPr/>
        </p:nvSpPr>
        <p:spPr>
          <a:xfrm>
            <a:off x="3036050" y="2980676"/>
            <a:ext cx="16539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[i]  [i+1]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4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2  5  4  7  1  6  0  3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84" name="Google Shape;884;p146"/>
          <p:cNvSpPr txBox="1"/>
          <p:nvPr/>
        </p:nvSpPr>
        <p:spPr>
          <a:xfrm>
            <a:off x="3798050" y="2980676"/>
            <a:ext cx="16539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[i]  [i+1]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14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2  5  4  1  7  6  0  3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90" name="Google Shape;890;p147"/>
          <p:cNvSpPr txBox="1"/>
          <p:nvPr/>
        </p:nvSpPr>
        <p:spPr>
          <a:xfrm>
            <a:off x="3798050" y="2980676"/>
            <a:ext cx="16539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[i]  [i+1]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4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2  5  4  1  7  6  0  3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96" name="Google Shape;896;p148"/>
          <p:cNvSpPr txBox="1"/>
          <p:nvPr/>
        </p:nvSpPr>
        <p:spPr>
          <a:xfrm>
            <a:off x="4560050" y="2980676"/>
            <a:ext cx="16539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[i]  [i+1]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14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2  5  4  1  6  7  0  3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02" name="Google Shape;902;p149"/>
          <p:cNvSpPr txBox="1"/>
          <p:nvPr/>
        </p:nvSpPr>
        <p:spPr>
          <a:xfrm>
            <a:off x="4560050" y="2980676"/>
            <a:ext cx="16539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[i]  [i+1]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15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2  5  4  1  6  7  0  3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08" name="Google Shape;908;p150"/>
          <p:cNvSpPr txBox="1"/>
          <p:nvPr/>
        </p:nvSpPr>
        <p:spPr>
          <a:xfrm>
            <a:off x="5303875" y="2980676"/>
            <a:ext cx="16539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[i]  [i+1]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5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2  5  4  1  6  0  7  3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14" name="Google Shape;914;p151"/>
          <p:cNvSpPr txBox="1"/>
          <p:nvPr/>
        </p:nvSpPr>
        <p:spPr>
          <a:xfrm>
            <a:off x="5303875" y="2980676"/>
            <a:ext cx="16539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[i]  [i+1]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15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2  5  4  1  6  0  7  3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20" name="Google Shape;920;p152"/>
          <p:cNvSpPr txBox="1"/>
          <p:nvPr/>
        </p:nvSpPr>
        <p:spPr>
          <a:xfrm>
            <a:off x="6065875" y="2980676"/>
            <a:ext cx="16539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[i]  [i+1]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5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2  5  4  1  6  0  3  7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26" name="Google Shape;926;p153"/>
          <p:cNvSpPr txBox="1"/>
          <p:nvPr/>
        </p:nvSpPr>
        <p:spPr>
          <a:xfrm>
            <a:off x="6065875" y="2980676"/>
            <a:ext cx="16539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[i]  [i+1]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7650" y="1297400"/>
            <a:ext cx="2548700" cy="254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15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2  5  4  1  6  0  3  7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32" name="Google Shape;932;p154"/>
          <p:cNvSpPr txBox="1"/>
          <p:nvPr/>
        </p:nvSpPr>
        <p:spPr>
          <a:xfrm>
            <a:off x="1544900" y="2980676"/>
            <a:ext cx="16539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[i]  [i+1]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15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Repeat n-1 times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For i from 0 to n-2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    If numbers[i] and numbers[i+1] out of order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        Swap them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15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Repeat n-1 times  </a:t>
            </a: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n-1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For i from 0 to n-2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    If numbers[i] and numbers[i+1] out of order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        Swap them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15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Repeat n-1 times  </a:t>
            </a: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n-1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For i from 0 to n-2  </a:t>
            </a: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n-1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    If numbers[i] and numbers[i+1] out of order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        Swap them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15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Repeat n-1 times  </a:t>
            </a: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n-1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For i from 0 to n-2  </a:t>
            </a: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n-1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    If numbers[i] and numbers[i+1] out of order  </a:t>
            </a: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        Swap them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5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Repeat n-1 times  </a:t>
            </a: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n-1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For i from 0 to n-2  </a:t>
            </a: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n-1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    If numbers[i] and numbers[i+1] out of order  </a:t>
            </a: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4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        Swap them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16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Repeat n-1 times  </a:t>
            </a: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n-1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For i from 0 to n-2  </a:t>
            </a: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n-1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    If numbers[i] and numbers[i+1] out of order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        Swap them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1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(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 – 1) × (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 – 1)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6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(</a:t>
            </a:r>
            <a:r>
              <a:rPr lang="en" i="1">
                <a:solidFill>
                  <a:srgbClr val="666666"/>
                </a:solidFill>
              </a:rPr>
              <a:t>n</a:t>
            </a:r>
            <a:r>
              <a:rPr lang="en">
                <a:solidFill>
                  <a:srgbClr val="666666"/>
                </a:solidFill>
              </a:rPr>
              <a:t> – 1) × (</a:t>
            </a:r>
            <a:r>
              <a:rPr lang="en" i="1">
                <a:solidFill>
                  <a:srgbClr val="666666"/>
                </a:solidFill>
              </a:rPr>
              <a:t>n</a:t>
            </a:r>
            <a:r>
              <a:rPr lang="en">
                <a:solidFill>
                  <a:srgbClr val="666666"/>
                </a:solidFill>
              </a:rPr>
              <a:t> – 1)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 baseline="30000">
                <a:solidFill>
                  <a:srgbClr val="FFFFFF"/>
                </a:solidFill>
              </a:rPr>
              <a:t>2</a:t>
            </a:r>
            <a:r>
              <a:rPr lang="en">
                <a:solidFill>
                  <a:srgbClr val="FFFFFF"/>
                </a:solidFill>
              </a:rPr>
              <a:t> – 1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 – 1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 + 1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16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(</a:t>
            </a:r>
            <a:r>
              <a:rPr lang="en" i="1">
                <a:solidFill>
                  <a:srgbClr val="666666"/>
                </a:solidFill>
              </a:rPr>
              <a:t>n</a:t>
            </a:r>
            <a:r>
              <a:rPr lang="en">
                <a:solidFill>
                  <a:srgbClr val="666666"/>
                </a:solidFill>
              </a:rPr>
              <a:t> – 1) × (</a:t>
            </a:r>
            <a:r>
              <a:rPr lang="en" i="1">
                <a:solidFill>
                  <a:srgbClr val="666666"/>
                </a:solidFill>
              </a:rPr>
              <a:t>n</a:t>
            </a:r>
            <a:r>
              <a:rPr lang="en">
                <a:solidFill>
                  <a:srgbClr val="666666"/>
                </a:solidFill>
              </a:rPr>
              <a:t> – 1)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666666"/>
                </a:solidFill>
              </a:rPr>
              <a:t>n</a:t>
            </a:r>
            <a:r>
              <a:rPr lang="en" baseline="30000">
                <a:solidFill>
                  <a:srgbClr val="666666"/>
                </a:solidFill>
              </a:rPr>
              <a:t>2</a:t>
            </a:r>
            <a:r>
              <a:rPr lang="en">
                <a:solidFill>
                  <a:srgbClr val="666666"/>
                </a:solidFill>
              </a:rPr>
              <a:t> – 1</a:t>
            </a:r>
            <a:r>
              <a:rPr lang="en" i="1">
                <a:solidFill>
                  <a:srgbClr val="666666"/>
                </a:solidFill>
              </a:rPr>
              <a:t>n</a:t>
            </a:r>
            <a:r>
              <a:rPr lang="en">
                <a:solidFill>
                  <a:srgbClr val="666666"/>
                </a:solidFill>
              </a:rPr>
              <a:t> – 1</a:t>
            </a:r>
            <a:r>
              <a:rPr lang="en" i="1">
                <a:solidFill>
                  <a:srgbClr val="666666"/>
                </a:solidFill>
              </a:rPr>
              <a:t>n</a:t>
            </a:r>
            <a:r>
              <a:rPr lang="en">
                <a:solidFill>
                  <a:srgbClr val="666666"/>
                </a:solidFill>
              </a:rPr>
              <a:t> + 1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 baseline="30000">
                <a:solidFill>
                  <a:srgbClr val="FFFFFF"/>
                </a:solidFill>
              </a:rPr>
              <a:t>2</a:t>
            </a:r>
            <a:r>
              <a:rPr lang="en">
                <a:solidFill>
                  <a:srgbClr val="FFFFFF"/>
                </a:solidFill>
              </a:rPr>
              <a:t> – 2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 + 1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8"/>
          <p:cNvPicPr preferRelativeResize="0"/>
          <p:nvPr/>
        </p:nvPicPr>
        <p:blipFill rotWithShape="1">
          <a:blip r:embed="rId3">
            <a:alphaModFix/>
          </a:blip>
          <a:srcRect t="6516" b="14965"/>
          <a:stretch/>
        </p:blipFill>
        <p:spPr>
          <a:xfrm>
            <a:off x="3211800" y="257112"/>
            <a:ext cx="2720400" cy="4629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16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(</a:t>
            </a:r>
            <a:r>
              <a:rPr lang="en" i="1">
                <a:solidFill>
                  <a:srgbClr val="666666"/>
                </a:solidFill>
              </a:rPr>
              <a:t>n</a:t>
            </a:r>
            <a:r>
              <a:rPr lang="en">
                <a:solidFill>
                  <a:srgbClr val="666666"/>
                </a:solidFill>
              </a:rPr>
              <a:t> – 1) × (</a:t>
            </a:r>
            <a:r>
              <a:rPr lang="en" i="1">
                <a:solidFill>
                  <a:srgbClr val="666666"/>
                </a:solidFill>
              </a:rPr>
              <a:t>n</a:t>
            </a:r>
            <a:r>
              <a:rPr lang="en">
                <a:solidFill>
                  <a:srgbClr val="666666"/>
                </a:solidFill>
              </a:rPr>
              <a:t> – 1)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666666"/>
                </a:solidFill>
              </a:rPr>
              <a:t>n</a:t>
            </a:r>
            <a:r>
              <a:rPr lang="en" baseline="30000">
                <a:solidFill>
                  <a:srgbClr val="666666"/>
                </a:solidFill>
              </a:rPr>
              <a:t>2</a:t>
            </a:r>
            <a:r>
              <a:rPr lang="en">
                <a:solidFill>
                  <a:srgbClr val="666666"/>
                </a:solidFill>
              </a:rPr>
              <a:t> – 1</a:t>
            </a:r>
            <a:r>
              <a:rPr lang="en" i="1">
                <a:solidFill>
                  <a:srgbClr val="666666"/>
                </a:solidFill>
              </a:rPr>
              <a:t>n</a:t>
            </a:r>
            <a:r>
              <a:rPr lang="en">
                <a:solidFill>
                  <a:srgbClr val="666666"/>
                </a:solidFill>
              </a:rPr>
              <a:t> – 1</a:t>
            </a:r>
            <a:r>
              <a:rPr lang="en" i="1">
                <a:solidFill>
                  <a:srgbClr val="666666"/>
                </a:solidFill>
              </a:rPr>
              <a:t>n</a:t>
            </a:r>
            <a:r>
              <a:rPr lang="en">
                <a:solidFill>
                  <a:srgbClr val="666666"/>
                </a:solidFill>
              </a:rPr>
              <a:t> + 1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666666"/>
                </a:solidFill>
              </a:rPr>
              <a:t>n</a:t>
            </a:r>
            <a:r>
              <a:rPr lang="en" baseline="30000">
                <a:solidFill>
                  <a:srgbClr val="666666"/>
                </a:solidFill>
              </a:rPr>
              <a:t>2</a:t>
            </a:r>
            <a:r>
              <a:rPr lang="en">
                <a:solidFill>
                  <a:srgbClr val="666666"/>
                </a:solidFill>
              </a:rPr>
              <a:t> – 2</a:t>
            </a:r>
            <a:r>
              <a:rPr lang="en" i="1">
                <a:solidFill>
                  <a:srgbClr val="666666"/>
                </a:solidFill>
              </a:rPr>
              <a:t>n</a:t>
            </a:r>
            <a:r>
              <a:rPr lang="en">
                <a:solidFill>
                  <a:srgbClr val="666666"/>
                </a:solidFill>
              </a:rPr>
              <a:t> + 1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O</a:t>
            </a:r>
            <a:r>
              <a:rPr lang="en">
                <a:solidFill>
                  <a:srgbClr val="FFFFFF"/>
                </a:solidFill>
              </a:rPr>
              <a:t>(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 baseline="30000">
                <a:solidFill>
                  <a:srgbClr val="FFFFFF"/>
                </a:solidFill>
              </a:rPr>
              <a:t>2</a:t>
            </a:r>
            <a:r>
              <a:rPr lang="en">
                <a:solidFill>
                  <a:srgbClr val="FFFFFF"/>
                </a:solidFill>
              </a:rPr>
              <a:t>)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6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</a:rPr>
              <a:t>O</a:t>
            </a:r>
            <a:r>
              <a:rPr lang="en">
                <a:solidFill>
                  <a:schemeClr val="dk1"/>
                </a:solidFill>
              </a:rPr>
              <a:t>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 baseline="30000">
                <a:solidFill>
                  <a:schemeClr val="dk1"/>
                </a:solidFill>
              </a:rPr>
              <a:t>2</a:t>
            </a:r>
            <a:r>
              <a:rPr lang="en">
                <a:solidFill>
                  <a:schemeClr val="dk1"/>
                </a:solidFill>
              </a:rPr>
              <a:t>)         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O</a:t>
            </a:r>
            <a:r>
              <a:rPr lang="en">
                <a:solidFill>
                  <a:srgbClr val="FFFFFF"/>
                </a:solidFill>
              </a:rPr>
              <a:t>(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 log 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)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O</a:t>
            </a:r>
            <a:r>
              <a:rPr lang="en">
                <a:solidFill>
                  <a:srgbClr val="FFFFFF"/>
                </a:solidFill>
              </a:rPr>
              <a:t>(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)          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O</a:t>
            </a:r>
            <a:r>
              <a:rPr lang="en">
                <a:solidFill>
                  <a:srgbClr val="FFFFFF"/>
                </a:solidFill>
              </a:rPr>
              <a:t>(log 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)    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O</a:t>
            </a:r>
            <a:r>
              <a:rPr lang="en">
                <a:solidFill>
                  <a:srgbClr val="FFFFFF"/>
                </a:solidFill>
              </a:rPr>
              <a:t>(1)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16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</a:rPr>
              <a:t>O</a:t>
            </a:r>
            <a:r>
              <a:rPr lang="en">
                <a:solidFill>
                  <a:schemeClr val="dk1"/>
                </a:solidFill>
              </a:rPr>
              <a:t>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 baseline="30000">
                <a:solidFill>
                  <a:schemeClr val="dk1"/>
                </a:solidFill>
              </a:rPr>
              <a:t>2</a:t>
            </a:r>
            <a:r>
              <a:rPr lang="en">
                <a:solidFill>
                  <a:schemeClr val="dk1"/>
                </a:solidFill>
              </a:rPr>
              <a:t>)             </a:t>
            </a:r>
            <a:r>
              <a:rPr lang="en">
                <a:solidFill>
                  <a:srgbClr val="666666"/>
                </a:solidFill>
              </a:rPr>
              <a:t>bubble sort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O</a:t>
            </a:r>
            <a:r>
              <a:rPr lang="en">
                <a:solidFill>
                  <a:srgbClr val="FFFFFF"/>
                </a:solidFill>
              </a:rPr>
              <a:t>(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 log 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)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O</a:t>
            </a:r>
            <a:r>
              <a:rPr lang="en">
                <a:solidFill>
                  <a:srgbClr val="FFFFFF"/>
                </a:solidFill>
              </a:rPr>
              <a:t>(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)          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O</a:t>
            </a:r>
            <a:r>
              <a:rPr lang="en">
                <a:solidFill>
                  <a:srgbClr val="FFFFFF"/>
                </a:solidFill>
              </a:rPr>
              <a:t>(log 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)    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O</a:t>
            </a:r>
            <a:r>
              <a:rPr lang="en">
                <a:solidFill>
                  <a:srgbClr val="FFFFFF"/>
                </a:solidFill>
              </a:rPr>
              <a:t>(1)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16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Repeat n-1 times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For i from 0 to n-2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    If numbers[i] and numbers[i+1] out of order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        Swap them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16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Repeat n-1 times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For i from 0 to n-2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    If numbers[i] and numbers[i+1] out of order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        Swap them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If no swaps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    Quit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16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Ω(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 baseline="30000">
                <a:solidFill>
                  <a:schemeClr val="dk1"/>
                </a:solidFill>
              </a:rPr>
              <a:t>2</a:t>
            </a:r>
            <a:r>
              <a:rPr lang="en">
                <a:solidFill>
                  <a:schemeClr val="dk1"/>
                </a:solidFill>
              </a:rPr>
              <a:t>)         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Ω(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 log 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Ω(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)      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Ω(log 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)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FF"/>
                </a:solidFill>
              </a:rPr>
              <a:t>Ω(1)              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17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Ω(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 baseline="30000">
                <a:solidFill>
                  <a:schemeClr val="dk1"/>
                </a:solidFill>
              </a:rPr>
              <a:t>2</a:t>
            </a:r>
            <a:r>
              <a:rPr lang="en">
                <a:solidFill>
                  <a:schemeClr val="dk1"/>
                </a:solidFill>
              </a:rPr>
              <a:t>)         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Ω(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 log 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Ω(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)              </a:t>
            </a:r>
            <a:r>
              <a:rPr lang="en">
                <a:solidFill>
                  <a:srgbClr val="666666"/>
                </a:solidFill>
              </a:rPr>
              <a:t>bubble sort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Ω(log 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)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FF"/>
                </a:solidFill>
              </a:rPr>
              <a:t>Ω(1)              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17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recursion</a:t>
            </a:r>
            <a:endParaRPr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17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If no doors left</a:t>
            </a: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Return false</a:t>
            </a: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If number behind middle door</a:t>
            </a: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Return true</a:t>
            </a: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Else if number &lt; middle door</a:t>
            </a: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Search left half</a:t>
            </a: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Else if number &gt; middle door</a:t>
            </a: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Search right half</a:t>
            </a: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17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If no doors left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Return false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If number behind middle door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Return true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Else if number &lt; middle door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Search left half</a:t>
            </a:r>
            <a:endParaRPr>
              <a:solidFill>
                <a:srgbClr val="000000"/>
              </a:solidFill>
              <a:highlight>
                <a:schemeClr val="dk1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Else if number &gt; middle door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Search right half</a:t>
            </a:r>
            <a:endParaRPr>
              <a:solidFill>
                <a:srgbClr val="000000"/>
              </a:solidFill>
              <a:highlight>
                <a:schemeClr val="dk1"/>
              </a:highlight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39"/>
          <p:cNvPicPr preferRelativeResize="0"/>
          <p:nvPr/>
        </p:nvPicPr>
        <p:blipFill rotWithShape="1">
          <a:blip r:embed="rId3">
            <a:alphaModFix/>
          </a:blip>
          <a:srcRect t="10741" b="10741"/>
          <a:stretch/>
        </p:blipFill>
        <p:spPr>
          <a:xfrm>
            <a:off x="3211800" y="257112"/>
            <a:ext cx="2720400" cy="4629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174"/>
          <p:cNvSpPr txBox="1">
            <a:spLocks noGrp="1"/>
          </p:cNvSpPr>
          <p:nvPr>
            <p:ph type="body" idx="1"/>
          </p:nvPr>
        </p:nvSpPr>
        <p:spPr>
          <a:xfrm>
            <a:off x="311700" y="287850"/>
            <a:ext cx="8520600" cy="45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   Pick up phone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2   Open to middle of phone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3   Look at page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4   If person is on page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5       Call person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6   Else if </a:t>
            </a:r>
            <a:r>
              <a:rPr lang="en" sz="2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person</a:t>
            </a: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is earlier in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7       Open to middle of left half of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8       Go back to line 3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9   Else if </a:t>
            </a:r>
            <a:r>
              <a:rPr lang="en" sz="2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person</a:t>
            </a: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is later in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10      Open to middle of right half of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11      Go back to line 3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12  Else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13      Quit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175"/>
          <p:cNvSpPr txBox="1">
            <a:spLocks noGrp="1"/>
          </p:cNvSpPr>
          <p:nvPr>
            <p:ph type="body" idx="1"/>
          </p:nvPr>
        </p:nvSpPr>
        <p:spPr>
          <a:xfrm>
            <a:off x="311700" y="287850"/>
            <a:ext cx="8520600" cy="45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   Pick up phone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2   Open to middle of phone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3   Look at page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4   If person is on page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5       Call person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6   Else if </a:t>
            </a:r>
            <a:r>
              <a:rPr lang="en" sz="2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person</a:t>
            </a: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is earlier in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7       Open to middle of left half of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8       </a:t>
            </a:r>
            <a:r>
              <a:rPr lang="en" sz="2200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Go back to line 3</a:t>
            </a:r>
            <a:endParaRPr sz="2200">
              <a:solidFill>
                <a:srgbClr val="000000"/>
              </a:solidFill>
              <a:highlight>
                <a:schemeClr val="dk1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9   Else if </a:t>
            </a:r>
            <a:r>
              <a:rPr lang="en" sz="2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person</a:t>
            </a: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is later in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10      Open to middle of right half of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11      </a:t>
            </a:r>
            <a:r>
              <a:rPr lang="en" sz="2200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Go back to line 3</a:t>
            </a:r>
            <a:endParaRPr sz="2200">
              <a:solidFill>
                <a:srgbClr val="000000"/>
              </a:solidFill>
              <a:highlight>
                <a:schemeClr val="dk1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12  Else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13      Quit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176"/>
          <p:cNvSpPr txBox="1">
            <a:spLocks noGrp="1"/>
          </p:cNvSpPr>
          <p:nvPr>
            <p:ph type="body" idx="1"/>
          </p:nvPr>
        </p:nvSpPr>
        <p:spPr>
          <a:xfrm>
            <a:off x="311700" y="287850"/>
            <a:ext cx="8520600" cy="45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   Pick up phone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2   Open to middle of phone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3   Look at page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4   If person is on page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5       Call person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6   Else if </a:t>
            </a:r>
            <a:r>
              <a:rPr lang="en" sz="2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person</a:t>
            </a: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is earlier in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7       </a:t>
            </a:r>
            <a:r>
              <a:rPr lang="en" sz="2200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Open to middle of left half of book</a:t>
            </a:r>
            <a:endParaRPr sz="2200">
              <a:solidFill>
                <a:srgbClr val="000000"/>
              </a:solidFill>
              <a:highlight>
                <a:schemeClr val="dk1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8       </a:t>
            </a:r>
            <a:r>
              <a:rPr lang="en" sz="2200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Go back to line 3</a:t>
            </a:r>
            <a:endParaRPr sz="2200">
              <a:solidFill>
                <a:srgbClr val="000000"/>
              </a:solidFill>
              <a:highlight>
                <a:schemeClr val="dk1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9   Else if </a:t>
            </a:r>
            <a:r>
              <a:rPr lang="en" sz="2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person</a:t>
            </a: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is later in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10      </a:t>
            </a:r>
            <a:r>
              <a:rPr lang="en" sz="2200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Open to middle of right half of book</a:t>
            </a:r>
            <a:endParaRPr sz="2200">
              <a:solidFill>
                <a:srgbClr val="000000"/>
              </a:solidFill>
              <a:highlight>
                <a:schemeClr val="dk1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11    </a:t>
            </a:r>
            <a:r>
              <a:rPr lang="en" sz="2200">
                <a:solidFill>
                  <a:srgbClr val="FFFFFF"/>
                </a:solidFill>
                <a:highlight>
                  <a:srgbClr val="000000"/>
                </a:highlight>
                <a:latin typeface="Consolas"/>
                <a:ea typeface="Consolas"/>
                <a:cs typeface="Consolas"/>
                <a:sym typeface="Consolas"/>
              </a:rPr>
              <a:t>  </a:t>
            </a:r>
            <a:r>
              <a:rPr lang="en" sz="2200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Go back to line 3</a:t>
            </a:r>
            <a:endParaRPr sz="2200">
              <a:solidFill>
                <a:srgbClr val="000000"/>
              </a:solidFill>
              <a:highlight>
                <a:schemeClr val="dk1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12  Else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13      Quit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177"/>
          <p:cNvSpPr txBox="1">
            <a:spLocks noGrp="1"/>
          </p:cNvSpPr>
          <p:nvPr>
            <p:ph type="body" idx="1"/>
          </p:nvPr>
        </p:nvSpPr>
        <p:spPr>
          <a:xfrm>
            <a:off x="311700" y="287850"/>
            <a:ext cx="8520600" cy="45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   Pick up phone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2   Open to middle of phone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3   Look at page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4   If person is on page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5       Call person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6   Else if </a:t>
            </a:r>
            <a:r>
              <a:rPr lang="en" sz="2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person</a:t>
            </a: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is earlier in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7       </a:t>
            </a:r>
            <a:r>
              <a:rPr lang="en" sz="2200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Search left half of book</a:t>
            </a:r>
            <a:endParaRPr sz="2200">
              <a:solidFill>
                <a:srgbClr val="000000"/>
              </a:solidFill>
              <a:highlight>
                <a:schemeClr val="dk1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8       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9   Else if </a:t>
            </a:r>
            <a:r>
              <a:rPr lang="en" sz="2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person</a:t>
            </a: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is later in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10      </a:t>
            </a:r>
            <a:r>
              <a:rPr lang="en" sz="2200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Search right half of book</a:t>
            </a:r>
            <a:endParaRPr sz="2200">
              <a:solidFill>
                <a:srgbClr val="000000"/>
              </a:solidFill>
              <a:highlight>
                <a:schemeClr val="dk1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11      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12  Else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13      Quit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178"/>
          <p:cNvSpPr txBox="1">
            <a:spLocks noGrp="1"/>
          </p:cNvSpPr>
          <p:nvPr>
            <p:ph type="body" idx="1"/>
          </p:nvPr>
        </p:nvSpPr>
        <p:spPr>
          <a:xfrm>
            <a:off x="311700" y="287850"/>
            <a:ext cx="8520600" cy="45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   Pick up phone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2   Open to middle of phone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3   Look at page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4   If person is on page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5       Call person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6   Else if </a:t>
            </a:r>
            <a:r>
              <a:rPr lang="en" sz="2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person</a:t>
            </a: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is earlier in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7       </a:t>
            </a:r>
            <a:r>
              <a:rPr lang="en" sz="2200">
                <a:solidFill>
                  <a:schemeClr val="lt1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Search left half of book</a:t>
            </a:r>
            <a:endParaRPr sz="2200">
              <a:solidFill>
                <a:schemeClr val="lt1"/>
              </a:solidFill>
              <a:highlight>
                <a:schemeClr val="dk1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8   Else if </a:t>
            </a:r>
            <a:r>
              <a:rPr lang="en" sz="2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person</a:t>
            </a: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is later in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9       </a:t>
            </a:r>
            <a:r>
              <a:rPr lang="en" sz="2200">
                <a:solidFill>
                  <a:schemeClr val="lt1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Search right half of book</a:t>
            </a:r>
            <a:endParaRPr sz="2200">
              <a:solidFill>
                <a:schemeClr val="lt1"/>
              </a:solidFill>
              <a:highlight>
                <a:schemeClr val="dk1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10  Else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11      Quit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7" name="Google Shape;1057;p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2" name="Google Shape;1062;p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7" name="Google Shape;1067;p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2" name="Google Shape;1072;p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Google Shape;1077;p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4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40"/>
          <p:cNvSpPr txBox="1"/>
          <p:nvPr/>
        </p:nvSpPr>
        <p:spPr>
          <a:xfrm>
            <a:off x="2400098" y="205078"/>
            <a:ext cx="656400" cy="5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FFFFFF"/>
                </a:solidFill>
                <a:highlight>
                  <a:srgbClr val="000000"/>
                </a:highlight>
              </a:rPr>
              <a:t>n</a:t>
            </a:r>
            <a:endParaRPr sz="2400"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2" name="Google Shape;1082;p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18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uFill>
                  <a:noFill/>
                </a:uFill>
                <a:hlinkClick r:id="rId3"/>
              </a:rPr>
              <a:t>google.com/search?q=recursion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18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merge sort</a:t>
            </a:r>
            <a:endParaRPr/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18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Sort left half of numbers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Sort right half of 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numbers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Merge sorted halves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1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If only one number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Quit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Else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Sort left half of numbers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Sort right half of 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numbers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Merge sorted halves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18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If only one number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Quit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Else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Sort left half of numbers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Sort right half of 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numbers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Merge sorted halves</a:t>
            </a:r>
            <a:endParaRPr>
              <a:solidFill>
                <a:srgbClr val="000000"/>
              </a:solidFill>
              <a:highlight>
                <a:schemeClr val="dk1"/>
              </a:highlight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19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1  3  4  6        0  2  5  7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19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If only one number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Quit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Else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Sort left half of numbers</a:t>
            </a:r>
            <a:endParaRPr>
              <a:solidFill>
                <a:srgbClr val="000000"/>
              </a:solidFill>
              <a:highlight>
                <a:schemeClr val="dk1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Sort right half of numbers</a:t>
            </a:r>
            <a:endParaRPr>
              <a:solidFill>
                <a:srgbClr val="000000"/>
              </a:solidFill>
              <a:highlight>
                <a:schemeClr val="dk1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Merge sorted halves</a:t>
            </a:r>
            <a:endParaRPr>
              <a:solidFill>
                <a:srgbClr val="000000"/>
              </a:solidFill>
              <a:highlight>
                <a:schemeClr val="dk1"/>
              </a:highlight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19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6  3  4  1  5  2  7  0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7" name="Google Shape;1127;p193"/>
          <p:cNvGraphicFramePr/>
          <p:nvPr/>
        </p:nvGraphicFramePr>
        <p:xfrm>
          <a:off x="3040600" y="777175"/>
          <a:ext cx="30628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4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41"/>
          <p:cNvSpPr txBox="1"/>
          <p:nvPr/>
        </p:nvSpPr>
        <p:spPr>
          <a:xfrm>
            <a:off x="3158292" y="196875"/>
            <a:ext cx="656400" cy="5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FFFFFF"/>
                </a:solidFill>
                <a:highlight>
                  <a:srgbClr val="000000"/>
                </a:highlight>
              </a:rPr>
              <a:t>n</a:t>
            </a:r>
            <a:r>
              <a:rPr lang="en" sz="2400">
                <a:solidFill>
                  <a:srgbClr val="FFFFFF"/>
                </a:solidFill>
                <a:highlight>
                  <a:srgbClr val="000000"/>
                </a:highlight>
              </a:rPr>
              <a:t>/2</a:t>
            </a:r>
            <a:endParaRPr sz="2400"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  <p:sp>
        <p:nvSpPr>
          <p:cNvPr id="189" name="Google Shape;189;p41"/>
          <p:cNvSpPr txBox="1"/>
          <p:nvPr/>
        </p:nvSpPr>
        <p:spPr>
          <a:xfrm>
            <a:off x="2400098" y="205078"/>
            <a:ext cx="656400" cy="5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FFFFFF"/>
                </a:solidFill>
                <a:highlight>
                  <a:srgbClr val="000000"/>
                </a:highlight>
              </a:rPr>
              <a:t>n</a:t>
            </a:r>
            <a:endParaRPr sz="2400"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2" name="Google Shape;1132;p194"/>
          <p:cNvGraphicFramePr/>
          <p:nvPr/>
        </p:nvGraphicFramePr>
        <p:xfrm>
          <a:off x="3040600" y="777175"/>
          <a:ext cx="30628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7" name="Google Shape;1137;p195"/>
          <p:cNvGraphicFramePr/>
          <p:nvPr/>
        </p:nvGraphicFramePr>
        <p:xfrm>
          <a:off x="3040600" y="777175"/>
          <a:ext cx="30628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38" name="Google Shape;1138;p195"/>
          <p:cNvGraphicFramePr/>
          <p:nvPr/>
        </p:nvGraphicFramePr>
        <p:xfrm>
          <a:off x="15092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43" name="Google Shape;1143;p196"/>
          <p:cNvGraphicFramePr/>
          <p:nvPr/>
        </p:nvGraphicFramePr>
        <p:xfrm>
          <a:off x="3040600" y="777175"/>
          <a:ext cx="30628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44" name="Google Shape;1144;p196"/>
          <p:cNvGraphicFramePr/>
          <p:nvPr/>
        </p:nvGraphicFramePr>
        <p:xfrm>
          <a:off x="15092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45" name="Google Shape;1145;p196"/>
          <p:cNvGraphicFramePr/>
          <p:nvPr/>
        </p:nvGraphicFramePr>
        <p:xfrm>
          <a:off x="7435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0" name="Google Shape;1150;p197"/>
          <p:cNvGraphicFramePr/>
          <p:nvPr/>
        </p:nvGraphicFramePr>
        <p:xfrm>
          <a:off x="3040600" y="777175"/>
          <a:ext cx="30628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51" name="Google Shape;1151;p197"/>
          <p:cNvGraphicFramePr/>
          <p:nvPr/>
        </p:nvGraphicFramePr>
        <p:xfrm>
          <a:off x="15092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52" name="Google Shape;1152;p197"/>
          <p:cNvGraphicFramePr/>
          <p:nvPr/>
        </p:nvGraphicFramePr>
        <p:xfrm>
          <a:off x="7435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53" name="Google Shape;1153;p197"/>
          <p:cNvGraphicFramePr/>
          <p:nvPr/>
        </p:nvGraphicFramePr>
        <p:xfrm>
          <a:off x="360650" y="3631025"/>
          <a:ext cx="38285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8" name="Google Shape;1158;p198"/>
          <p:cNvGraphicFramePr/>
          <p:nvPr/>
        </p:nvGraphicFramePr>
        <p:xfrm>
          <a:off x="3040600" y="777175"/>
          <a:ext cx="30628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59" name="Google Shape;1159;p198"/>
          <p:cNvGraphicFramePr/>
          <p:nvPr/>
        </p:nvGraphicFramePr>
        <p:xfrm>
          <a:off x="15092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60" name="Google Shape;1160;p198"/>
          <p:cNvGraphicFramePr/>
          <p:nvPr/>
        </p:nvGraphicFramePr>
        <p:xfrm>
          <a:off x="7435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61" name="Google Shape;1161;p198"/>
          <p:cNvGraphicFramePr/>
          <p:nvPr/>
        </p:nvGraphicFramePr>
        <p:xfrm>
          <a:off x="360650" y="3631025"/>
          <a:ext cx="38285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62" name="Google Shape;1162;p198"/>
          <p:cNvGraphicFramePr/>
          <p:nvPr/>
        </p:nvGraphicFramePr>
        <p:xfrm>
          <a:off x="1509200" y="3631025"/>
          <a:ext cx="38285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7" name="Google Shape;1167;p199"/>
          <p:cNvGraphicFramePr/>
          <p:nvPr/>
        </p:nvGraphicFramePr>
        <p:xfrm>
          <a:off x="3040600" y="777175"/>
          <a:ext cx="30628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68" name="Google Shape;1168;p199"/>
          <p:cNvGraphicFramePr/>
          <p:nvPr/>
        </p:nvGraphicFramePr>
        <p:xfrm>
          <a:off x="15092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69" name="Google Shape;1169;p199"/>
          <p:cNvGraphicFramePr/>
          <p:nvPr/>
        </p:nvGraphicFramePr>
        <p:xfrm>
          <a:off x="7435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70" name="Google Shape;1170;p199"/>
          <p:cNvGraphicFramePr/>
          <p:nvPr/>
        </p:nvGraphicFramePr>
        <p:xfrm>
          <a:off x="360650" y="3631025"/>
          <a:ext cx="38285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5" name="Google Shape;1175;p200"/>
          <p:cNvGraphicFramePr/>
          <p:nvPr/>
        </p:nvGraphicFramePr>
        <p:xfrm>
          <a:off x="3040600" y="777175"/>
          <a:ext cx="30628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76" name="Google Shape;1176;p200"/>
          <p:cNvGraphicFramePr/>
          <p:nvPr/>
        </p:nvGraphicFramePr>
        <p:xfrm>
          <a:off x="15092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77" name="Google Shape;1177;p200"/>
          <p:cNvGraphicFramePr/>
          <p:nvPr/>
        </p:nvGraphicFramePr>
        <p:xfrm>
          <a:off x="7435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82" name="Google Shape;1182;p201"/>
          <p:cNvGraphicFramePr/>
          <p:nvPr/>
        </p:nvGraphicFramePr>
        <p:xfrm>
          <a:off x="3040600" y="777175"/>
          <a:ext cx="30628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83" name="Google Shape;1183;p201"/>
          <p:cNvGraphicFramePr/>
          <p:nvPr/>
        </p:nvGraphicFramePr>
        <p:xfrm>
          <a:off x="15092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84" name="Google Shape;1184;p201"/>
          <p:cNvGraphicFramePr/>
          <p:nvPr/>
        </p:nvGraphicFramePr>
        <p:xfrm>
          <a:off x="7435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85" name="Google Shape;1185;p201"/>
          <p:cNvGraphicFramePr/>
          <p:nvPr/>
        </p:nvGraphicFramePr>
        <p:xfrm>
          <a:off x="30406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90" name="Google Shape;1190;p202"/>
          <p:cNvGraphicFramePr/>
          <p:nvPr/>
        </p:nvGraphicFramePr>
        <p:xfrm>
          <a:off x="3040600" y="777175"/>
          <a:ext cx="30628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91" name="Google Shape;1191;p202"/>
          <p:cNvGraphicFramePr/>
          <p:nvPr/>
        </p:nvGraphicFramePr>
        <p:xfrm>
          <a:off x="15092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92" name="Google Shape;1192;p202"/>
          <p:cNvGraphicFramePr/>
          <p:nvPr/>
        </p:nvGraphicFramePr>
        <p:xfrm>
          <a:off x="7435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93" name="Google Shape;1193;p202"/>
          <p:cNvGraphicFramePr/>
          <p:nvPr/>
        </p:nvGraphicFramePr>
        <p:xfrm>
          <a:off x="30406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94" name="Google Shape;1194;p202"/>
          <p:cNvGraphicFramePr/>
          <p:nvPr/>
        </p:nvGraphicFramePr>
        <p:xfrm>
          <a:off x="2657750" y="3631025"/>
          <a:ext cx="38285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99" name="Google Shape;1199;p203"/>
          <p:cNvGraphicFramePr/>
          <p:nvPr/>
        </p:nvGraphicFramePr>
        <p:xfrm>
          <a:off x="3040600" y="777175"/>
          <a:ext cx="30628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00" name="Google Shape;1200;p203"/>
          <p:cNvGraphicFramePr/>
          <p:nvPr/>
        </p:nvGraphicFramePr>
        <p:xfrm>
          <a:off x="15092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01" name="Google Shape;1201;p203"/>
          <p:cNvGraphicFramePr/>
          <p:nvPr/>
        </p:nvGraphicFramePr>
        <p:xfrm>
          <a:off x="7435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02" name="Google Shape;1202;p203"/>
          <p:cNvGraphicFramePr/>
          <p:nvPr/>
        </p:nvGraphicFramePr>
        <p:xfrm>
          <a:off x="30406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03" name="Google Shape;1203;p203"/>
          <p:cNvGraphicFramePr/>
          <p:nvPr/>
        </p:nvGraphicFramePr>
        <p:xfrm>
          <a:off x="2657750" y="3631025"/>
          <a:ext cx="38285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04" name="Google Shape;1204;p203"/>
          <p:cNvGraphicFramePr/>
          <p:nvPr/>
        </p:nvGraphicFramePr>
        <p:xfrm>
          <a:off x="3806300" y="3631025"/>
          <a:ext cx="38285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4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42"/>
          <p:cNvSpPr txBox="1"/>
          <p:nvPr/>
        </p:nvSpPr>
        <p:spPr>
          <a:xfrm>
            <a:off x="3158292" y="196875"/>
            <a:ext cx="656400" cy="5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FFFFFF"/>
                </a:solidFill>
                <a:highlight>
                  <a:srgbClr val="000000"/>
                </a:highlight>
              </a:rPr>
              <a:t>n</a:t>
            </a:r>
            <a:r>
              <a:rPr lang="en" sz="2400">
                <a:solidFill>
                  <a:srgbClr val="FFFFFF"/>
                </a:solidFill>
                <a:highlight>
                  <a:srgbClr val="000000"/>
                </a:highlight>
              </a:rPr>
              <a:t>/2</a:t>
            </a:r>
            <a:endParaRPr sz="2400"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  <p:sp>
        <p:nvSpPr>
          <p:cNvPr id="196" name="Google Shape;196;p42"/>
          <p:cNvSpPr txBox="1"/>
          <p:nvPr/>
        </p:nvSpPr>
        <p:spPr>
          <a:xfrm>
            <a:off x="2400098" y="205078"/>
            <a:ext cx="656400" cy="5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FFFFFF"/>
                </a:solidFill>
                <a:highlight>
                  <a:srgbClr val="000000"/>
                </a:highlight>
              </a:rPr>
              <a:t>n</a:t>
            </a:r>
            <a:endParaRPr sz="2400"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  <p:sp>
        <p:nvSpPr>
          <p:cNvPr id="197" name="Google Shape;197;p42"/>
          <p:cNvSpPr txBox="1"/>
          <p:nvPr/>
        </p:nvSpPr>
        <p:spPr>
          <a:xfrm>
            <a:off x="7254138" y="2851275"/>
            <a:ext cx="1176600" cy="5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highlight>
                  <a:srgbClr val="000000"/>
                </a:highlight>
              </a:rPr>
              <a:t>log</a:t>
            </a:r>
            <a:r>
              <a:rPr lang="en" sz="2400" baseline="-25000">
                <a:solidFill>
                  <a:srgbClr val="FFFFFF"/>
                </a:solidFill>
                <a:highlight>
                  <a:srgbClr val="000000"/>
                </a:highlight>
              </a:rPr>
              <a:t>2</a:t>
            </a:r>
            <a:r>
              <a:rPr lang="en" sz="2400">
                <a:solidFill>
                  <a:srgbClr val="FFFFFF"/>
                </a:solidFill>
                <a:highlight>
                  <a:srgbClr val="000000"/>
                </a:highlight>
              </a:rPr>
              <a:t> </a:t>
            </a:r>
            <a:r>
              <a:rPr lang="en" sz="2400" i="1">
                <a:solidFill>
                  <a:srgbClr val="FFFFFF"/>
                </a:solidFill>
                <a:highlight>
                  <a:srgbClr val="000000"/>
                </a:highlight>
              </a:rPr>
              <a:t>n</a:t>
            </a:r>
            <a:endParaRPr sz="2400" i="1"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09" name="Google Shape;1209;p204"/>
          <p:cNvGraphicFramePr/>
          <p:nvPr/>
        </p:nvGraphicFramePr>
        <p:xfrm>
          <a:off x="3040600" y="777175"/>
          <a:ext cx="30628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10" name="Google Shape;1210;p204"/>
          <p:cNvGraphicFramePr/>
          <p:nvPr/>
        </p:nvGraphicFramePr>
        <p:xfrm>
          <a:off x="15092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11" name="Google Shape;1211;p204"/>
          <p:cNvGraphicFramePr/>
          <p:nvPr/>
        </p:nvGraphicFramePr>
        <p:xfrm>
          <a:off x="7435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12" name="Google Shape;1212;p204"/>
          <p:cNvGraphicFramePr/>
          <p:nvPr/>
        </p:nvGraphicFramePr>
        <p:xfrm>
          <a:off x="30406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13" name="Google Shape;1213;p204"/>
          <p:cNvGraphicFramePr/>
          <p:nvPr/>
        </p:nvGraphicFramePr>
        <p:xfrm>
          <a:off x="2657750" y="3631025"/>
          <a:ext cx="38285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8" name="Google Shape;1218;p205"/>
          <p:cNvGraphicFramePr/>
          <p:nvPr/>
        </p:nvGraphicFramePr>
        <p:xfrm>
          <a:off x="3040600" y="777175"/>
          <a:ext cx="30628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19" name="Google Shape;1219;p205"/>
          <p:cNvGraphicFramePr/>
          <p:nvPr/>
        </p:nvGraphicFramePr>
        <p:xfrm>
          <a:off x="15092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20" name="Google Shape;1220;p205"/>
          <p:cNvGraphicFramePr/>
          <p:nvPr/>
        </p:nvGraphicFramePr>
        <p:xfrm>
          <a:off x="7435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21" name="Google Shape;1221;p205"/>
          <p:cNvGraphicFramePr/>
          <p:nvPr/>
        </p:nvGraphicFramePr>
        <p:xfrm>
          <a:off x="30406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6" name="Google Shape;1226;p206"/>
          <p:cNvGraphicFramePr/>
          <p:nvPr/>
        </p:nvGraphicFramePr>
        <p:xfrm>
          <a:off x="3040600" y="777175"/>
          <a:ext cx="30628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27" name="Google Shape;1227;p206"/>
          <p:cNvGraphicFramePr/>
          <p:nvPr/>
        </p:nvGraphicFramePr>
        <p:xfrm>
          <a:off x="15092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28" name="Google Shape;1228;p206"/>
          <p:cNvGraphicFramePr/>
          <p:nvPr/>
        </p:nvGraphicFramePr>
        <p:xfrm>
          <a:off x="7435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29" name="Google Shape;1229;p206"/>
          <p:cNvGraphicFramePr/>
          <p:nvPr/>
        </p:nvGraphicFramePr>
        <p:xfrm>
          <a:off x="30406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4" name="Google Shape;1234;p207"/>
          <p:cNvGraphicFramePr/>
          <p:nvPr/>
        </p:nvGraphicFramePr>
        <p:xfrm>
          <a:off x="3040600" y="777175"/>
          <a:ext cx="30628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35" name="Google Shape;1235;p207"/>
          <p:cNvGraphicFramePr/>
          <p:nvPr/>
        </p:nvGraphicFramePr>
        <p:xfrm>
          <a:off x="15092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36" name="Google Shape;1236;p207"/>
          <p:cNvGraphicFramePr/>
          <p:nvPr/>
        </p:nvGraphicFramePr>
        <p:xfrm>
          <a:off x="7435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37" name="Google Shape;1237;p207"/>
          <p:cNvGraphicFramePr/>
          <p:nvPr/>
        </p:nvGraphicFramePr>
        <p:xfrm>
          <a:off x="30406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42" name="Google Shape;1242;p208"/>
          <p:cNvGraphicFramePr/>
          <p:nvPr/>
        </p:nvGraphicFramePr>
        <p:xfrm>
          <a:off x="3040600" y="777175"/>
          <a:ext cx="30628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43" name="Google Shape;1243;p208"/>
          <p:cNvGraphicFramePr/>
          <p:nvPr/>
        </p:nvGraphicFramePr>
        <p:xfrm>
          <a:off x="15092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44" name="Google Shape;1244;p208"/>
          <p:cNvGraphicFramePr/>
          <p:nvPr/>
        </p:nvGraphicFramePr>
        <p:xfrm>
          <a:off x="7435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49" name="Google Shape;1249;p209"/>
          <p:cNvGraphicFramePr/>
          <p:nvPr/>
        </p:nvGraphicFramePr>
        <p:xfrm>
          <a:off x="3040600" y="777175"/>
          <a:ext cx="30628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50" name="Google Shape;1250;p209"/>
          <p:cNvGraphicFramePr/>
          <p:nvPr/>
        </p:nvGraphicFramePr>
        <p:xfrm>
          <a:off x="15092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55" name="Google Shape;1255;p210"/>
          <p:cNvGraphicFramePr/>
          <p:nvPr/>
        </p:nvGraphicFramePr>
        <p:xfrm>
          <a:off x="3040600" y="777175"/>
          <a:ext cx="30628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56" name="Google Shape;1256;p210"/>
          <p:cNvGraphicFramePr/>
          <p:nvPr/>
        </p:nvGraphicFramePr>
        <p:xfrm>
          <a:off x="15092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57" name="Google Shape;1257;p210"/>
          <p:cNvGraphicFramePr/>
          <p:nvPr/>
        </p:nvGraphicFramePr>
        <p:xfrm>
          <a:off x="61034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62" name="Google Shape;1262;p211"/>
          <p:cNvGraphicFramePr/>
          <p:nvPr/>
        </p:nvGraphicFramePr>
        <p:xfrm>
          <a:off x="3040600" y="777175"/>
          <a:ext cx="30628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63" name="Google Shape;1263;p211"/>
          <p:cNvGraphicFramePr/>
          <p:nvPr/>
        </p:nvGraphicFramePr>
        <p:xfrm>
          <a:off x="15092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64" name="Google Shape;1264;p211"/>
          <p:cNvGraphicFramePr/>
          <p:nvPr/>
        </p:nvGraphicFramePr>
        <p:xfrm>
          <a:off x="61034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65" name="Google Shape;1265;p211"/>
          <p:cNvGraphicFramePr/>
          <p:nvPr/>
        </p:nvGraphicFramePr>
        <p:xfrm>
          <a:off x="53377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70" name="Google Shape;1270;p212"/>
          <p:cNvGraphicFramePr/>
          <p:nvPr/>
        </p:nvGraphicFramePr>
        <p:xfrm>
          <a:off x="3040600" y="777175"/>
          <a:ext cx="30628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71" name="Google Shape;1271;p212"/>
          <p:cNvGraphicFramePr/>
          <p:nvPr/>
        </p:nvGraphicFramePr>
        <p:xfrm>
          <a:off x="15092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72" name="Google Shape;1272;p212"/>
          <p:cNvGraphicFramePr/>
          <p:nvPr/>
        </p:nvGraphicFramePr>
        <p:xfrm>
          <a:off x="61034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73" name="Google Shape;1273;p212"/>
          <p:cNvGraphicFramePr/>
          <p:nvPr/>
        </p:nvGraphicFramePr>
        <p:xfrm>
          <a:off x="53377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74" name="Google Shape;1274;p212"/>
          <p:cNvGraphicFramePr/>
          <p:nvPr/>
        </p:nvGraphicFramePr>
        <p:xfrm>
          <a:off x="4954850" y="3631025"/>
          <a:ext cx="38285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79" name="Google Shape;1279;p213"/>
          <p:cNvGraphicFramePr/>
          <p:nvPr/>
        </p:nvGraphicFramePr>
        <p:xfrm>
          <a:off x="3040600" y="777175"/>
          <a:ext cx="30628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80" name="Google Shape;1280;p213"/>
          <p:cNvGraphicFramePr/>
          <p:nvPr/>
        </p:nvGraphicFramePr>
        <p:xfrm>
          <a:off x="15092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81" name="Google Shape;1281;p213"/>
          <p:cNvGraphicFramePr/>
          <p:nvPr/>
        </p:nvGraphicFramePr>
        <p:xfrm>
          <a:off x="61034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82" name="Google Shape;1282;p213"/>
          <p:cNvGraphicFramePr/>
          <p:nvPr/>
        </p:nvGraphicFramePr>
        <p:xfrm>
          <a:off x="53377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83" name="Google Shape;1283;p213"/>
          <p:cNvGraphicFramePr/>
          <p:nvPr/>
        </p:nvGraphicFramePr>
        <p:xfrm>
          <a:off x="4954850" y="3631025"/>
          <a:ext cx="38285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84" name="Google Shape;1284;p213"/>
          <p:cNvGraphicFramePr/>
          <p:nvPr/>
        </p:nvGraphicFramePr>
        <p:xfrm>
          <a:off x="6103400" y="3631025"/>
          <a:ext cx="38285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669275" y="-2362200"/>
            <a:ext cx="18288026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89" name="Google Shape;1289;p214"/>
          <p:cNvGraphicFramePr/>
          <p:nvPr/>
        </p:nvGraphicFramePr>
        <p:xfrm>
          <a:off x="3040600" y="777175"/>
          <a:ext cx="30628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90" name="Google Shape;1290;p214"/>
          <p:cNvGraphicFramePr/>
          <p:nvPr/>
        </p:nvGraphicFramePr>
        <p:xfrm>
          <a:off x="15092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91" name="Google Shape;1291;p214"/>
          <p:cNvGraphicFramePr/>
          <p:nvPr/>
        </p:nvGraphicFramePr>
        <p:xfrm>
          <a:off x="61034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92" name="Google Shape;1292;p214"/>
          <p:cNvGraphicFramePr/>
          <p:nvPr/>
        </p:nvGraphicFramePr>
        <p:xfrm>
          <a:off x="53377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93" name="Google Shape;1293;p214"/>
          <p:cNvGraphicFramePr/>
          <p:nvPr/>
        </p:nvGraphicFramePr>
        <p:xfrm>
          <a:off x="4954850" y="3631025"/>
          <a:ext cx="38285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98" name="Google Shape;1298;p215"/>
          <p:cNvGraphicFramePr/>
          <p:nvPr/>
        </p:nvGraphicFramePr>
        <p:xfrm>
          <a:off x="3040600" y="777175"/>
          <a:ext cx="30628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99" name="Google Shape;1299;p215"/>
          <p:cNvGraphicFramePr/>
          <p:nvPr/>
        </p:nvGraphicFramePr>
        <p:xfrm>
          <a:off x="15092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00" name="Google Shape;1300;p215"/>
          <p:cNvGraphicFramePr/>
          <p:nvPr/>
        </p:nvGraphicFramePr>
        <p:xfrm>
          <a:off x="61034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01" name="Google Shape;1301;p215"/>
          <p:cNvGraphicFramePr/>
          <p:nvPr/>
        </p:nvGraphicFramePr>
        <p:xfrm>
          <a:off x="53377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06" name="Google Shape;1306;p216"/>
          <p:cNvGraphicFramePr/>
          <p:nvPr/>
        </p:nvGraphicFramePr>
        <p:xfrm>
          <a:off x="3040600" y="777175"/>
          <a:ext cx="30628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07" name="Google Shape;1307;p216"/>
          <p:cNvGraphicFramePr/>
          <p:nvPr/>
        </p:nvGraphicFramePr>
        <p:xfrm>
          <a:off x="15092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08" name="Google Shape;1308;p216"/>
          <p:cNvGraphicFramePr/>
          <p:nvPr/>
        </p:nvGraphicFramePr>
        <p:xfrm>
          <a:off x="61034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09" name="Google Shape;1309;p216"/>
          <p:cNvGraphicFramePr/>
          <p:nvPr/>
        </p:nvGraphicFramePr>
        <p:xfrm>
          <a:off x="53377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10" name="Google Shape;1310;p216"/>
          <p:cNvGraphicFramePr/>
          <p:nvPr/>
        </p:nvGraphicFramePr>
        <p:xfrm>
          <a:off x="76348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15" name="Google Shape;1315;p217"/>
          <p:cNvGraphicFramePr/>
          <p:nvPr/>
        </p:nvGraphicFramePr>
        <p:xfrm>
          <a:off x="3040600" y="777175"/>
          <a:ext cx="30628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16" name="Google Shape;1316;p217"/>
          <p:cNvGraphicFramePr/>
          <p:nvPr/>
        </p:nvGraphicFramePr>
        <p:xfrm>
          <a:off x="15092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17" name="Google Shape;1317;p217"/>
          <p:cNvGraphicFramePr/>
          <p:nvPr/>
        </p:nvGraphicFramePr>
        <p:xfrm>
          <a:off x="61034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18" name="Google Shape;1318;p217"/>
          <p:cNvGraphicFramePr/>
          <p:nvPr/>
        </p:nvGraphicFramePr>
        <p:xfrm>
          <a:off x="53377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19" name="Google Shape;1319;p217"/>
          <p:cNvGraphicFramePr/>
          <p:nvPr/>
        </p:nvGraphicFramePr>
        <p:xfrm>
          <a:off x="76348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20" name="Google Shape;1320;p217"/>
          <p:cNvGraphicFramePr/>
          <p:nvPr/>
        </p:nvGraphicFramePr>
        <p:xfrm>
          <a:off x="7251950" y="3631025"/>
          <a:ext cx="38285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25" name="Google Shape;1325;p218"/>
          <p:cNvGraphicFramePr/>
          <p:nvPr/>
        </p:nvGraphicFramePr>
        <p:xfrm>
          <a:off x="3040600" y="777175"/>
          <a:ext cx="30628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26" name="Google Shape;1326;p218"/>
          <p:cNvGraphicFramePr/>
          <p:nvPr/>
        </p:nvGraphicFramePr>
        <p:xfrm>
          <a:off x="15092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27" name="Google Shape;1327;p218"/>
          <p:cNvGraphicFramePr/>
          <p:nvPr/>
        </p:nvGraphicFramePr>
        <p:xfrm>
          <a:off x="61034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28" name="Google Shape;1328;p218"/>
          <p:cNvGraphicFramePr/>
          <p:nvPr/>
        </p:nvGraphicFramePr>
        <p:xfrm>
          <a:off x="53377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29" name="Google Shape;1329;p218"/>
          <p:cNvGraphicFramePr/>
          <p:nvPr/>
        </p:nvGraphicFramePr>
        <p:xfrm>
          <a:off x="76348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30" name="Google Shape;1330;p218"/>
          <p:cNvGraphicFramePr/>
          <p:nvPr/>
        </p:nvGraphicFramePr>
        <p:xfrm>
          <a:off x="7251950" y="3631025"/>
          <a:ext cx="38285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31" name="Google Shape;1331;p218"/>
          <p:cNvGraphicFramePr/>
          <p:nvPr/>
        </p:nvGraphicFramePr>
        <p:xfrm>
          <a:off x="8400500" y="3631025"/>
          <a:ext cx="38285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6" name="Google Shape;1336;p219"/>
          <p:cNvGraphicFramePr/>
          <p:nvPr/>
        </p:nvGraphicFramePr>
        <p:xfrm>
          <a:off x="3040600" y="777175"/>
          <a:ext cx="30628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37" name="Google Shape;1337;p219"/>
          <p:cNvGraphicFramePr/>
          <p:nvPr/>
        </p:nvGraphicFramePr>
        <p:xfrm>
          <a:off x="15092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38" name="Google Shape;1338;p219"/>
          <p:cNvGraphicFramePr/>
          <p:nvPr/>
        </p:nvGraphicFramePr>
        <p:xfrm>
          <a:off x="61034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39" name="Google Shape;1339;p219"/>
          <p:cNvGraphicFramePr/>
          <p:nvPr/>
        </p:nvGraphicFramePr>
        <p:xfrm>
          <a:off x="53377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40" name="Google Shape;1340;p219"/>
          <p:cNvGraphicFramePr/>
          <p:nvPr/>
        </p:nvGraphicFramePr>
        <p:xfrm>
          <a:off x="76348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41" name="Google Shape;1341;p219"/>
          <p:cNvGraphicFramePr/>
          <p:nvPr/>
        </p:nvGraphicFramePr>
        <p:xfrm>
          <a:off x="7251950" y="3631025"/>
          <a:ext cx="38285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46" name="Google Shape;1346;p220"/>
          <p:cNvGraphicFramePr/>
          <p:nvPr/>
        </p:nvGraphicFramePr>
        <p:xfrm>
          <a:off x="3040600" y="777175"/>
          <a:ext cx="30628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47" name="Google Shape;1347;p220"/>
          <p:cNvGraphicFramePr/>
          <p:nvPr/>
        </p:nvGraphicFramePr>
        <p:xfrm>
          <a:off x="15092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48" name="Google Shape;1348;p220"/>
          <p:cNvGraphicFramePr/>
          <p:nvPr/>
        </p:nvGraphicFramePr>
        <p:xfrm>
          <a:off x="61034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49" name="Google Shape;1349;p220"/>
          <p:cNvGraphicFramePr/>
          <p:nvPr/>
        </p:nvGraphicFramePr>
        <p:xfrm>
          <a:off x="53377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50" name="Google Shape;1350;p220"/>
          <p:cNvGraphicFramePr/>
          <p:nvPr/>
        </p:nvGraphicFramePr>
        <p:xfrm>
          <a:off x="76348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55" name="Google Shape;1355;p221"/>
          <p:cNvGraphicFramePr/>
          <p:nvPr/>
        </p:nvGraphicFramePr>
        <p:xfrm>
          <a:off x="3040600" y="777175"/>
          <a:ext cx="30628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56" name="Google Shape;1356;p221"/>
          <p:cNvGraphicFramePr/>
          <p:nvPr/>
        </p:nvGraphicFramePr>
        <p:xfrm>
          <a:off x="15092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57" name="Google Shape;1357;p221"/>
          <p:cNvGraphicFramePr/>
          <p:nvPr/>
        </p:nvGraphicFramePr>
        <p:xfrm>
          <a:off x="61034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58" name="Google Shape;1358;p221"/>
          <p:cNvGraphicFramePr/>
          <p:nvPr/>
        </p:nvGraphicFramePr>
        <p:xfrm>
          <a:off x="53377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59" name="Google Shape;1359;p221"/>
          <p:cNvGraphicFramePr/>
          <p:nvPr/>
        </p:nvGraphicFramePr>
        <p:xfrm>
          <a:off x="76348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64" name="Google Shape;1364;p222"/>
          <p:cNvGraphicFramePr/>
          <p:nvPr/>
        </p:nvGraphicFramePr>
        <p:xfrm>
          <a:off x="3040600" y="777175"/>
          <a:ext cx="30628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65" name="Google Shape;1365;p222"/>
          <p:cNvGraphicFramePr/>
          <p:nvPr/>
        </p:nvGraphicFramePr>
        <p:xfrm>
          <a:off x="15092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66" name="Google Shape;1366;p222"/>
          <p:cNvGraphicFramePr/>
          <p:nvPr/>
        </p:nvGraphicFramePr>
        <p:xfrm>
          <a:off x="61034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67" name="Google Shape;1367;p222"/>
          <p:cNvGraphicFramePr/>
          <p:nvPr/>
        </p:nvGraphicFramePr>
        <p:xfrm>
          <a:off x="53377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68" name="Google Shape;1368;p222"/>
          <p:cNvGraphicFramePr/>
          <p:nvPr/>
        </p:nvGraphicFramePr>
        <p:xfrm>
          <a:off x="76348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3" name="Google Shape;1373;p223"/>
          <p:cNvGraphicFramePr/>
          <p:nvPr/>
        </p:nvGraphicFramePr>
        <p:xfrm>
          <a:off x="3040600" y="777175"/>
          <a:ext cx="30628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74" name="Google Shape;1374;p223"/>
          <p:cNvGraphicFramePr/>
          <p:nvPr/>
        </p:nvGraphicFramePr>
        <p:xfrm>
          <a:off x="15092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75" name="Google Shape;1375;p223"/>
          <p:cNvGraphicFramePr/>
          <p:nvPr/>
        </p:nvGraphicFramePr>
        <p:xfrm>
          <a:off x="61034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76" name="Google Shape;1376;p223"/>
          <p:cNvGraphicFramePr/>
          <p:nvPr/>
        </p:nvGraphicFramePr>
        <p:xfrm>
          <a:off x="76348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832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dirty="0">
                <a:solidFill>
                  <a:schemeClr val="dk1"/>
                </a:solidFill>
              </a:rPr>
              <a:t>Do you have a </a:t>
            </a:r>
            <a:r>
              <a:rPr lang="en" sz="1700" dirty="0">
                <a:solidFill>
                  <a:srgbClr val="FFFF00"/>
                </a:solidFill>
              </a:rPr>
              <a:t>rubber duck?</a:t>
            </a:r>
            <a:r>
              <a:rPr lang="en" sz="1700" dirty="0">
                <a:solidFill>
                  <a:schemeClr val="dk1"/>
                </a:solidFill>
              </a:rPr>
              <a:t> 🦆 (if not ask after class)!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dirty="0">
                <a:solidFill>
                  <a:schemeClr val="dk1"/>
                </a:solidFill>
              </a:rPr>
              <a:t>Today's snacks, ... 🐼 🍫</a:t>
            </a:r>
            <a:endParaRPr sz="1700" dirty="0">
              <a:solidFill>
                <a:schemeClr val="dk1"/>
              </a:solidFill>
            </a:endParaRPr>
          </a:p>
        </p:txBody>
      </p:sp>
      <p:sp>
        <p:nvSpPr>
          <p:cNvPr id="105" name="Google Shape;105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CS50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669275" y="-2362200"/>
            <a:ext cx="18288026" cy="102870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08" name="Google Shape;208;p44"/>
          <p:cNvCxnSpPr/>
          <p:nvPr/>
        </p:nvCxnSpPr>
        <p:spPr>
          <a:xfrm>
            <a:off x="5562600" y="91440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9" name="Google Shape;209;p44"/>
          <p:cNvCxnSpPr/>
          <p:nvPr/>
        </p:nvCxnSpPr>
        <p:spPr>
          <a:xfrm>
            <a:off x="36576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" name="Google Shape;210;p44"/>
          <p:cNvCxnSpPr/>
          <p:nvPr/>
        </p:nvCxnSpPr>
        <p:spPr>
          <a:xfrm>
            <a:off x="45720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1" name="Google Shape;211;p44"/>
          <p:cNvCxnSpPr/>
          <p:nvPr/>
        </p:nvCxnSpPr>
        <p:spPr>
          <a:xfrm>
            <a:off x="41148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" name="Google Shape;212;p44"/>
          <p:cNvCxnSpPr/>
          <p:nvPr/>
        </p:nvCxnSpPr>
        <p:spPr>
          <a:xfrm>
            <a:off x="5038725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3" name="Google Shape;213;p44"/>
          <p:cNvCxnSpPr/>
          <p:nvPr/>
        </p:nvCxnSpPr>
        <p:spPr>
          <a:xfrm>
            <a:off x="3886200" y="91440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4" name="Google Shape;214;p44"/>
          <p:cNvCxnSpPr/>
          <p:nvPr/>
        </p:nvCxnSpPr>
        <p:spPr>
          <a:xfrm>
            <a:off x="43434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5" name="Google Shape;215;p44"/>
          <p:cNvCxnSpPr/>
          <p:nvPr/>
        </p:nvCxnSpPr>
        <p:spPr>
          <a:xfrm>
            <a:off x="48006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6" name="Google Shape;216;p44"/>
          <p:cNvCxnSpPr/>
          <p:nvPr/>
        </p:nvCxnSpPr>
        <p:spPr>
          <a:xfrm>
            <a:off x="529552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7" name="Google Shape;217;p44"/>
          <p:cNvCxnSpPr/>
          <p:nvPr/>
        </p:nvCxnSpPr>
        <p:spPr>
          <a:xfrm>
            <a:off x="3638550" y="9318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8" name="Google Shape;218;p44"/>
          <p:cNvCxnSpPr/>
          <p:nvPr/>
        </p:nvCxnSpPr>
        <p:spPr>
          <a:xfrm>
            <a:off x="3638550" y="25622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9" name="Google Shape;219;p44"/>
          <p:cNvCxnSpPr/>
          <p:nvPr/>
        </p:nvCxnSpPr>
        <p:spPr>
          <a:xfrm>
            <a:off x="3638550" y="42101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0" name="Google Shape;220;p44"/>
          <p:cNvCxnSpPr/>
          <p:nvPr/>
        </p:nvCxnSpPr>
        <p:spPr>
          <a:xfrm>
            <a:off x="3638550" y="17621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1" name="Google Shape;221;p44"/>
          <p:cNvCxnSpPr/>
          <p:nvPr/>
        </p:nvCxnSpPr>
        <p:spPr>
          <a:xfrm>
            <a:off x="3638550" y="216223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2" name="Google Shape;222;p44"/>
          <p:cNvCxnSpPr/>
          <p:nvPr/>
        </p:nvCxnSpPr>
        <p:spPr>
          <a:xfrm>
            <a:off x="3638550" y="13430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3" name="Google Shape;223;p44"/>
          <p:cNvCxnSpPr/>
          <p:nvPr/>
        </p:nvCxnSpPr>
        <p:spPr>
          <a:xfrm>
            <a:off x="3638550" y="113353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4" name="Google Shape;224;p44"/>
          <p:cNvCxnSpPr/>
          <p:nvPr/>
        </p:nvCxnSpPr>
        <p:spPr>
          <a:xfrm>
            <a:off x="3638550" y="155263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5" name="Google Shape;225;p44"/>
          <p:cNvCxnSpPr/>
          <p:nvPr/>
        </p:nvCxnSpPr>
        <p:spPr>
          <a:xfrm>
            <a:off x="3638550" y="196221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6" name="Google Shape;226;p44"/>
          <p:cNvCxnSpPr/>
          <p:nvPr/>
        </p:nvCxnSpPr>
        <p:spPr>
          <a:xfrm>
            <a:off x="3638550" y="23717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44"/>
          <p:cNvCxnSpPr/>
          <p:nvPr/>
        </p:nvCxnSpPr>
        <p:spPr>
          <a:xfrm>
            <a:off x="3638550" y="33957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44"/>
          <p:cNvCxnSpPr/>
          <p:nvPr/>
        </p:nvCxnSpPr>
        <p:spPr>
          <a:xfrm>
            <a:off x="3638550" y="379581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44"/>
          <p:cNvCxnSpPr/>
          <p:nvPr/>
        </p:nvCxnSpPr>
        <p:spPr>
          <a:xfrm>
            <a:off x="3638550" y="299571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44"/>
          <p:cNvCxnSpPr/>
          <p:nvPr/>
        </p:nvCxnSpPr>
        <p:spPr>
          <a:xfrm>
            <a:off x="3638550" y="276711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44"/>
          <p:cNvCxnSpPr/>
          <p:nvPr/>
        </p:nvCxnSpPr>
        <p:spPr>
          <a:xfrm>
            <a:off x="3638550" y="318621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44"/>
          <p:cNvCxnSpPr/>
          <p:nvPr/>
        </p:nvCxnSpPr>
        <p:spPr>
          <a:xfrm>
            <a:off x="3638550" y="35957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44"/>
          <p:cNvCxnSpPr/>
          <p:nvPr/>
        </p:nvCxnSpPr>
        <p:spPr>
          <a:xfrm>
            <a:off x="3638550" y="40053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81" name="Google Shape;1381;p224"/>
          <p:cNvGraphicFramePr/>
          <p:nvPr/>
        </p:nvGraphicFramePr>
        <p:xfrm>
          <a:off x="3040600" y="777175"/>
          <a:ext cx="30628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82" name="Google Shape;1382;p224"/>
          <p:cNvGraphicFramePr/>
          <p:nvPr/>
        </p:nvGraphicFramePr>
        <p:xfrm>
          <a:off x="15092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83" name="Google Shape;1383;p224"/>
          <p:cNvGraphicFramePr/>
          <p:nvPr/>
        </p:nvGraphicFramePr>
        <p:xfrm>
          <a:off x="61034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88" name="Google Shape;1388;p225"/>
          <p:cNvGraphicFramePr/>
          <p:nvPr/>
        </p:nvGraphicFramePr>
        <p:xfrm>
          <a:off x="3040600" y="777175"/>
          <a:ext cx="30628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89" name="Google Shape;1389;p225"/>
          <p:cNvGraphicFramePr/>
          <p:nvPr/>
        </p:nvGraphicFramePr>
        <p:xfrm>
          <a:off x="15092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90" name="Google Shape;1390;p225"/>
          <p:cNvGraphicFramePr/>
          <p:nvPr/>
        </p:nvGraphicFramePr>
        <p:xfrm>
          <a:off x="61034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95" name="Google Shape;1395;p226"/>
          <p:cNvGraphicFramePr/>
          <p:nvPr/>
        </p:nvGraphicFramePr>
        <p:xfrm>
          <a:off x="3040600" y="777175"/>
          <a:ext cx="30628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96" name="Google Shape;1396;p226"/>
          <p:cNvGraphicFramePr/>
          <p:nvPr/>
        </p:nvGraphicFramePr>
        <p:xfrm>
          <a:off x="15092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97" name="Google Shape;1397;p226"/>
          <p:cNvGraphicFramePr/>
          <p:nvPr/>
        </p:nvGraphicFramePr>
        <p:xfrm>
          <a:off x="61034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02" name="Google Shape;1402;p227"/>
          <p:cNvGraphicFramePr/>
          <p:nvPr/>
        </p:nvGraphicFramePr>
        <p:xfrm>
          <a:off x="3040600" y="777175"/>
          <a:ext cx="30628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03" name="Google Shape;1403;p227"/>
          <p:cNvGraphicFramePr/>
          <p:nvPr/>
        </p:nvGraphicFramePr>
        <p:xfrm>
          <a:off x="15092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04" name="Google Shape;1404;p227"/>
          <p:cNvGraphicFramePr/>
          <p:nvPr/>
        </p:nvGraphicFramePr>
        <p:xfrm>
          <a:off x="61034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09" name="Google Shape;1409;p228"/>
          <p:cNvGraphicFramePr/>
          <p:nvPr/>
        </p:nvGraphicFramePr>
        <p:xfrm>
          <a:off x="3040600" y="777175"/>
          <a:ext cx="30628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10" name="Google Shape;1410;p228"/>
          <p:cNvGraphicFramePr/>
          <p:nvPr/>
        </p:nvGraphicFramePr>
        <p:xfrm>
          <a:off x="15092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11" name="Google Shape;1411;p228"/>
          <p:cNvGraphicFramePr/>
          <p:nvPr/>
        </p:nvGraphicFramePr>
        <p:xfrm>
          <a:off x="61034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16" name="Google Shape;1416;p229"/>
          <p:cNvGraphicFramePr/>
          <p:nvPr/>
        </p:nvGraphicFramePr>
        <p:xfrm>
          <a:off x="3040600" y="777175"/>
          <a:ext cx="30628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17" name="Google Shape;1417;p229"/>
          <p:cNvGraphicFramePr/>
          <p:nvPr/>
        </p:nvGraphicFramePr>
        <p:xfrm>
          <a:off x="15092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18" name="Google Shape;1418;p229"/>
          <p:cNvGraphicFramePr/>
          <p:nvPr/>
        </p:nvGraphicFramePr>
        <p:xfrm>
          <a:off x="61034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23" name="Google Shape;1423;p230"/>
          <p:cNvGraphicFramePr/>
          <p:nvPr/>
        </p:nvGraphicFramePr>
        <p:xfrm>
          <a:off x="3040600" y="777175"/>
          <a:ext cx="30628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24" name="Google Shape;1424;p230"/>
          <p:cNvGraphicFramePr/>
          <p:nvPr/>
        </p:nvGraphicFramePr>
        <p:xfrm>
          <a:off x="15092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25" name="Google Shape;1425;p230"/>
          <p:cNvGraphicFramePr/>
          <p:nvPr/>
        </p:nvGraphicFramePr>
        <p:xfrm>
          <a:off x="61034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0" name="Google Shape;1430;p231"/>
          <p:cNvGraphicFramePr/>
          <p:nvPr/>
        </p:nvGraphicFramePr>
        <p:xfrm>
          <a:off x="3040600" y="777175"/>
          <a:ext cx="30628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31" name="Google Shape;1431;p231"/>
          <p:cNvGraphicFramePr/>
          <p:nvPr/>
        </p:nvGraphicFramePr>
        <p:xfrm>
          <a:off x="61034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6" name="Google Shape;1436;p232"/>
          <p:cNvGraphicFramePr/>
          <p:nvPr/>
        </p:nvGraphicFramePr>
        <p:xfrm>
          <a:off x="3040600" y="777175"/>
          <a:ext cx="30628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41" name="Google Shape;1441;p233"/>
          <p:cNvGraphicFramePr/>
          <p:nvPr/>
        </p:nvGraphicFramePr>
        <p:xfrm>
          <a:off x="3040600" y="777175"/>
          <a:ext cx="30628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8" name="Google Shape;238;p45"/>
          <p:cNvGraphicFramePr/>
          <p:nvPr/>
        </p:nvGraphicFramePr>
        <p:xfrm>
          <a:off x="-571500" y="-304800"/>
          <a:ext cx="10287000" cy="571500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Google Shape;1446;p2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</a:rPr>
              <a:t>O</a:t>
            </a:r>
            <a:r>
              <a:rPr lang="en">
                <a:solidFill>
                  <a:schemeClr val="dk1"/>
                </a:solidFill>
              </a:rPr>
              <a:t>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 baseline="30000">
                <a:solidFill>
                  <a:schemeClr val="dk1"/>
                </a:solidFill>
              </a:rPr>
              <a:t>2</a:t>
            </a:r>
            <a:r>
              <a:rPr lang="en">
                <a:solidFill>
                  <a:schemeClr val="dk1"/>
                </a:solidFill>
              </a:rPr>
              <a:t>)         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O</a:t>
            </a:r>
            <a:r>
              <a:rPr lang="en">
                <a:solidFill>
                  <a:srgbClr val="FFFFFF"/>
                </a:solidFill>
              </a:rPr>
              <a:t>(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 log 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)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O</a:t>
            </a:r>
            <a:r>
              <a:rPr lang="en">
                <a:solidFill>
                  <a:srgbClr val="FFFFFF"/>
                </a:solidFill>
              </a:rPr>
              <a:t>(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)          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O</a:t>
            </a:r>
            <a:r>
              <a:rPr lang="en">
                <a:solidFill>
                  <a:srgbClr val="FFFFFF"/>
                </a:solidFill>
              </a:rPr>
              <a:t>(log 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)    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O</a:t>
            </a:r>
            <a:r>
              <a:rPr lang="en">
                <a:solidFill>
                  <a:srgbClr val="FFFFFF"/>
                </a:solidFill>
              </a:rPr>
              <a:t>(1)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51" name="Google Shape;1451;p235"/>
          <p:cNvGraphicFramePr/>
          <p:nvPr/>
        </p:nvGraphicFramePr>
        <p:xfrm>
          <a:off x="3040600" y="777175"/>
          <a:ext cx="30628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52" name="Google Shape;1452;p235"/>
          <p:cNvGraphicFramePr/>
          <p:nvPr/>
        </p:nvGraphicFramePr>
        <p:xfrm>
          <a:off x="15092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53" name="Google Shape;1453;p235"/>
          <p:cNvGraphicFramePr/>
          <p:nvPr/>
        </p:nvGraphicFramePr>
        <p:xfrm>
          <a:off x="7435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54" name="Google Shape;1454;p235"/>
          <p:cNvGraphicFramePr/>
          <p:nvPr/>
        </p:nvGraphicFramePr>
        <p:xfrm>
          <a:off x="360650" y="3631025"/>
          <a:ext cx="38285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55" name="Google Shape;1455;p235"/>
          <p:cNvGraphicFramePr/>
          <p:nvPr/>
        </p:nvGraphicFramePr>
        <p:xfrm>
          <a:off x="1509200" y="3631025"/>
          <a:ext cx="38285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56" name="Google Shape;1456;p235"/>
          <p:cNvGraphicFramePr/>
          <p:nvPr/>
        </p:nvGraphicFramePr>
        <p:xfrm>
          <a:off x="30406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57" name="Google Shape;1457;p235"/>
          <p:cNvGraphicFramePr/>
          <p:nvPr/>
        </p:nvGraphicFramePr>
        <p:xfrm>
          <a:off x="2657750" y="3631025"/>
          <a:ext cx="38285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58" name="Google Shape;1458;p235"/>
          <p:cNvGraphicFramePr/>
          <p:nvPr/>
        </p:nvGraphicFramePr>
        <p:xfrm>
          <a:off x="3806300" y="3631025"/>
          <a:ext cx="38285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59" name="Google Shape;1459;p235"/>
          <p:cNvGraphicFramePr/>
          <p:nvPr/>
        </p:nvGraphicFramePr>
        <p:xfrm>
          <a:off x="61034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60" name="Google Shape;1460;p235"/>
          <p:cNvGraphicFramePr/>
          <p:nvPr/>
        </p:nvGraphicFramePr>
        <p:xfrm>
          <a:off x="53377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61" name="Google Shape;1461;p235"/>
          <p:cNvGraphicFramePr/>
          <p:nvPr/>
        </p:nvGraphicFramePr>
        <p:xfrm>
          <a:off x="4954850" y="3631025"/>
          <a:ext cx="38285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62" name="Google Shape;1462;p235"/>
          <p:cNvGraphicFramePr/>
          <p:nvPr/>
        </p:nvGraphicFramePr>
        <p:xfrm>
          <a:off x="6103400" y="3631025"/>
          <a:ext cx="38285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63" name="Google Shape;1463;p235"/>
          <p:cNvGraphicFramePr/>
          <p:nvPr/>
        </p:nvGraphicFramePr>
        <p:xfrm>
          <a:off x="76348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64" name="Google Shape;1464;p235"/>
          <p:cNvGraphicFramePr/>
          <p:nvPr/>
        </p:nvGraphicFramePr>
        <p:xfrm>
          <a:off x="7251950" y="3631025"/>
          <a:ext cx="38285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65" name="Google Shape;1465;p235"/>
          <p:cNvGraphicFramePr/>
          <p:nvPr/>
        </p:nvGraphicFramePr>
        <p:xfrm>
          <a:off x="8400500" y="3631025"/>
          <a:ext cx="38285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70" name="Google Shape;1470;p236"/>
          <p:cNvGraphicFramePr/>
          <p:nvPr/>
        </p:nvGraphicFramePr>
        <p:xfrm>
          <a:off x="3040600" y="777175"/>
          <a:ext cx="30628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71" name="Google Shape;1471;p236"/>
          <p:cNvGraphicFramePr/>
          <p:nvPr/>
        </p:nvGraphicFramePr>
        <p:xfrm>
          <a:off x="15092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72" name="Google Shape;1472;p236"/>
          <p:cNvGraphicFramePr/>
          <p:nvPr/>
        </p:nvGraphicFramePr>
        <p:xfrm>
          <a:off x="7435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73" name="Google Shape;1473;p236"/>
          <p:cNvGraphicFramePr/>
          <p:nvPr/>
        </p:nvGraphicFramePr>
        <p:xfrm>
          <a:off x="360650" y="3631025"/>
          <a:ext cx="38285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74" name="Google Shape;1474;p236"/>
          <p:cNvGraphicFramePr/>
          <p:nvPr/>
        </p:nvGraphicFramePr>
        <p:xfrm>
          <a:off x="1509200" y="3631025"/>
          <a:ext cx="38285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75" name="Google Shape;1475;p236"/>
          <p:cNvGraphicFramePr/>
          <p:nvPr/>
        </p:nvGraphicFramePr>
        <p:xfrm>
          <a:off x="30406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76" name="Google Shape;1476;p236"/>
          <p:cNvGraphicFramePr/>
          <p:nvPr/>
        </p:nvGraphicFramePr>
        <p:xfrm>
          <a:off x="2657750" y="3631025"/>
          <a:ext cx="38285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77" name="Google Shape;1477;p236"/>
          <p:cNvGraphicFramePr/>
          <p:nvPr/>
        </p:nvGraphicFramePr>
        <p:xfrm>
          <a:off x="3806300" y="3631025"/>
          <a:ext cx="38285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78" name="Google Shape;1478;p236"/>
          <p:cNvGraphicFramePr/>
          <p:nvPr/>
        </p:nvGraphicFramePr>
        <p:xfrm>
          <a:off x="61034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79" name="Google Shape;1479;p236"/>
          <p:cNvGraphicFramePr/>
          <p:nvPr/>
        </p:nvGraphicFramePr>
        <p:xfrm>
          <a:off x="53377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80" name="Google Shape;1480;p236"/>
          <p:cNvGraphicFramePr/>
          <p:nvPr/>
        </p:nvGraphicFramePr>
        <p:xfrm>
          <a:off x="4954850" y="3631025"/>
          <a:ext cx="38285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81" name="Google Shape;1481;p236"/>
          <p:cNvGraphicFramePr/>
          <p:nvPr/>
        </p:nvGraphicFramePr>
        <p:xfrm>
          <a:off x="6103400" y="3631025"/>
          <a:ext cx="38285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82" name="Google Shape;1482;p236"/>
          <p:cNvGraphicFramePr/>
          <p:nvPr/>
        </p:nvGraphicFramePr>
        <p:xfrm>
          <a:off x="76348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83" name="Google Shape;1483;p236"/>
          <p:cNvGraphicFramePr/>
          <p:nvPr/>
        </p:nvGraphicFramePr>
        <p:xfrm>
          <a:off x="7251950" y="3631025"/>
          <a:ext cx="38285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84" name="Google Shape;1484;p236"/>
          <p:cNvGraphicFramePr/>
          <p:nvPr/>
        </p:nvGraphicFramePr>
        <p:xfrm>
          <a:off x="8400500" y="3631025"/>
          <a:ext cx="38285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p23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</a:t>
            </a:r>
            <a:r>
              <a:rPr lang="en" baseline="-25000"/>
              <a:t>2</a:t>
            </a:r>
            <a:r>
              <a:rPr lang="en"/>
              <a:t> </a:t>
            </a:r>
            <a:r>
              <a:rPr lang="en" i="1"/>
              <a:t>n</a:t>
            </a:r>
            <a:endParaRPr i="1"/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p23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</a:t>
            </a:r>
            <a:r>
              <a:rPr lang="en" baseline="-25000"/>
              <a:t>2</a:t>
            </a:r>
            <a:r>
              <a:rPr lang="en"/>
              <a:t> 8</a:t>
            </a:r>
            <a:endParaRPr/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p23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</a:t>
            </a:r>
            <a:r>
              <a:rPr lang="en" baseline="-25000"/>
              <a:t>2</a:t>
            </a:r>
            <a:r>
              <a:rPr lang="en"/>
              <a:t> 2</a:t>
            </a:r>
            <a:r>
              <a:rPr lang="en" baseline="30000"/>
              <a:t>3</a:t>
            </a:r>
            <a:endParaRPr baseline="30000"/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p24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endParaRPr baseline="30000"/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09" name="Google Shape;1509;p241"/>
          <p:cNvGraphicFramePr/>
          <p:nvPr/>
        </p:nvGraphicFramePr>
        <p:xfrm>
          <a:off x="3040600" y="777175"/>
          <a:ext cx="30628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10" name="Google Shape;1510;p241"/>
          <p:cNvGraphicFramePr/>
          <p:nvPr/>
        </p:nvGraphicFramePr>
        <p:xfrm>
          <a:off x="15092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11" name="Google Shape;1511;p241"/>
          <p:cNvGraphicFramePr/>
          <p:nvPr/>
        </p:nvGraphicFramePr>
        <p:xfrm>
          <a:off x="7435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12" name="Google Shape;1512;p241"/>
          <p:cNvGraphicFramePr/>
          <p:nvPr/>
        </p:nvGraphicFramePr>
        <p:xfrm>
          <a:off x="360650" y="3631025"/>
          <a:ext cx="38285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13" name="Google Shape;1513;p241"/>
          <p:cNvGraphicFramePr/>
          <p:nvPr/>
        </p:nvGraphicFramePr>
        <p:xfrm>
          <a:off x="1509200" y="3631025"/>
          <a:ext cx="38285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14" name="Google Shape;1514;p241"/>
          <p:cNvGraphicFramePr/>
          <p:nvPr/>
        </p:nvGraphicFramePr>
        <p:xfrm>
          <a:off x="30406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15" name="Google Shape;1515;p241"/>
          <p:cNvGraphicFramePr/>
          <p:nvPr/>
        </p:nvGraphicFramePr>
        <p:xfrm>
          <a:off x="2657750" y="3631025"/>
          <a:ext cx="38285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16" name="Google Shape;1516;p241"/>
          <p:cNvGraphicFramePr/>
          <p:nvPr/>
        </p:nvGraphicFramePr>
        <p:xfrm>
          <a:off x="3806300" y="3631025"/>
          <a:ext cx="38285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17" name="Google Shape;1517;p241"/>
          <p:cNvGraphicFramePr/>
          <p:nvPr/>
        </p:nvGraphicFramePr>
        <p:xfrm>
          <a:off x="6103400" y="1664875"/>
          <a:ext cx="15314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18" name="Google Shape;1518;p241"/>
          <p:cNvGraphicFramePr/>
          <p:nvPr/>
        </p:nvGraphicFramePr>
        <p:xfrm>
          <a:off x="53377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19" name="Google Shape;1519;p241"/>
          <p:cNvGraphicFramePr/>
          <p:nvPr/>
        </p:nvGraphicFramePr>
        <p:xfrm>
          <a:off x="4954850" y="3631025"/>
          <a:ext cx="38285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20" name="Google Shape;1520;p241"/>
          <p:cNvGraphicFramePr/>
          <p:nvPr/>
        </p:nvGraphicFramePr>
        <p:xfrm>
          <a:off x="6103400" y="3631025"/>
          <a:ext cx="38285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21" name="Google Shape;1521;p241"/>
          <p:cNvGraphicFramePr/>
          <p:nvPr/>
        </p:nvGraphicFramePr>
        <p:xfrm>
          <a:off x="7634800" y="2590925"/>
          <a:ext cx="76570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22" name="Google Shape;1522;p241"/>
          <p:cNvGraphicFramePr/>
          <p:nvPr/>
        </p:nvGraphicFramePr>
        <p:xfrm>
          <a:off x="7251950" y="3631025"/>
          <a:ext cx="38285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23" name="Google Shape;1523;p241"/>
          <p:cNvGraphicFramePr/>
          <p:nvPr/>
        </p:nvGraphicFramePr>
        <p:xfrm>
          <a:off x="8400500" y="3631025"/>
          <a:ext cx="382850" cy="73149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 sz="36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p24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/>
              <a:t>n</a:t>
            </a:r>
            <a:r>
              <a:rPr lang="en"/>
              <a:t> log</a:t>
            </a:r>
            <a:r>
              <a:rPr lang="en" baseline="-25000"/>
              <a:t>2</a:t>
            </a:r>
            <a:r>
              <a:rPr lang="en"/>
              <a:t> </a:t>
            </a:r>
            <a:r>
              <a:rPr lang="en" i="1"/>
              <a:t>n</a:t>
            </a:r>
            <a:endParaRPr i="1" baseline="30000"/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24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/>
              <a:t>n</a:t>
            </a:r>
            <a:r>
              <a:rPr lang="en"/>
              <a:t> log </a:t>
            </a:r>
            <a:r>
              <a:rPr lang="en" i="1"/>
              <a:t>n</a:t>
            </a:r>
            <a:endParaRPr i="1" baseline="300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3" name="Google Shape;243;p46"/>
          <p:cNvGraphicFramePr/>
          <p:nvPr/>
        </p:nvGraphicFramePr>
        <p:xfrm>
          <a:off x="-571500" y="-304800"/>
          <a:ext cx="10287000" cy="571500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p2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</a:rPr>
              <a:t>O</a:t>
            </a:r>
            <a:r>
              <a:rPr lang="en">
                <a:solidFill>
                  <a:schemeClr val="dk1"/>
                </a:solidFill>
              </a:rPr>
              <a:t>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 baseline="30000">
                <a:solidFill>
                  <a:schemeClr val="dk1"/>
                </a:solidFill>
              </a:rPr>
              <a:t>2</a:t>
            </a:r>
            <a:r>
              <a:rPr lang="en">
                <a:solidFill>
                  <a:schemeClr val="dk1"/>
                </a:solidFill>
              </a:rPr>
              <a:t>)         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O</a:t>
            </a:r>
            <a:r>
              <a:rPr lang="en">
                <a:solidFill>
                  <a:srgbClr val="FFFFFF"/>
                </a:solidFill>
              </a:rPr>
              <a:t>(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 log 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)     </a:t>
            </a:r>
            <a:r>
              <a:rPr lang="en">
                <a:solidFill>
                  <a:srgbClr val="666666"/>
                </a:solidFill>
              </a:rPr>
              <a:t>merge sort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O</a:t>
            </a:r>
            <a:r>
              <a:rPr lang="en">
                <a:solidFill>
                  <a:srgbClr val="FFFFFF"/>
                </a:solidFill>
              </a:rPr>
              <a:t>(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)          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O</a:t>
            </a:r>
            <a:r>
              <a:rPr lang="en">
                <a:solidFill>
                  <a:srgbClr val="FFFFFF"/>
                </a:solidFill>
              </a:rPr>
              <a:t>(log 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)    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O</a:t>
            </a:r>
            <a:r>
              <a:rPr lang="en">
                <a:solidFill>
                  <a:srgbClr val="FFFFFF"/>
                </a:solidFill>
              </a:rPr>
              <a:t>(1)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p2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Ω(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 baseline="30000">
                <a:solidFill>
                  <a:schemeClr val="dk1"/>
                </a:solidFill>
              </a:rPr>
              <a:t>2</a:t>
            </a:r>
            <a:r>
              <a:rPr lang="en">
                <a:solidFill>
                  <a:schemeClr val="dk1"/>
                </a:solidFill>
              </a:rPr>
              <a:t>)         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Ω(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 log 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)     </a:t>
            </a:r>
            <a:r>
              <a:rPr lang="en">
                <a:solidFill>
                  <a:srgbClr val="666666"/>
                </a:solidFill>
              </a:rPr>
              <a:t>merge sort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Ω(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)          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Ω(log 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)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FF"/>
                </a:solidFill>
              </a:rPr>
              <a:t>Ω(1)              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Google Shape;1548;p2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Θ(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 baseline="30000">
                <a:solidFill>
                  <a:schemeClr val="dk1"/>
                </a:solidFill>
              </a:rPr>
              <a:t>2</a:t>
            </a:r>
            <a:r>
              <a:rPr lang="en">
                <a:solidFill>
                  <a:schemeClr val="dk1"/>
                </a:solidFill>
              </a:rPr>
              <a:t>)         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Θ(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 log 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)     </a:t>
            </a:r>
            <a:r>
              <a:rPr lang="en">
                <a:solidFill>
                  <a:srgbClr val="666666"/>
                </a:solidFill>
              </a:rPr>
              <a:t>merge sort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Θ(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)      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Θ(log 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)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FF"/>
                </a:solidFill>
              </a:rPr>
              <a:t>Θ(1)              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Visualization and Comparison of Sorting Algorithms">
            <a:hlinkClick r:id="" action="ppaction://media"/>
            <a:extLst>
              <a:ext uri="{FF2B5EF4-FFF2-40B4-BE49-F238E27FC236}">
                <a16:creationId xmlns:a16="http://schemas.microsoft.com/office/drawing/2014/main" id="{74A5D13D-5094-F3FB-2487-91CE580324A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1920" y="95883"/>
            <a:ext cx="8869680" cy="50109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F8A318-5D23-47ED-41E1-E0EE2A7A5CA5}"/>
              </a:ext>
            </a:extLst>
          </p:cNvPr>
          <p:cNvSpPr txBox="1"/>
          <p:nvPr/>
        </p:nvSpPr>
        <p:spPr>
          <a:xfrm>
            <a:off x="921001" y="2110085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5400" dirty="0">
                <a:solidFill>
                  <a:schemeClr val="tx1"/>
                </a:solidFill>
              </a:rPr>
              <a:t>Computing Technology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8" name="Google Shape;248;p47"/>
          <p:cNvGraphicFramePr/>
          <p:nvPr/>
        </p:nvGraphicFramePr>
        <p:xfrm>
          <a:off x="-571500" y="-304800"/>
          <a:ext cx="10287000" cy="571500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5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45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5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45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5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10</a:t>
                      </a:r>
                      <a:endParaRPr sz="45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5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20</a:t>
                      </a:r>
                      <a:endParaRPr sz="45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5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50</a:t>
                      </a:r>
                      <a:endParaRPr sz="45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5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100</a:t>
                      </a:r>
                      <a:endParaRPr sz="45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5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500</a:t>
                      </a:r>
                      <a:endParaRPr sz="45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3" name="Google Shape;253;p48"/>
          <p:cNvGraphicFramePr/>
          <p:nvPr/>
        </p:nvGraphicFramePr>
        <p:xfrm>
          <a:off x="-571500" y="-304800"/>
          <a:ext cx="10287000" cy="571500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54" name="Google Shape;254;p48"/>
          <p:cNvSpPr/>
          <p:nvPr/>
        </p:nvSpPr>
        <p:spPr>
          <a:xfrm>
            <a:off x="663324" y="2494200"/>
            <a:ext cx="117000" cy="117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48"/>
          <p:cNvSpPr/>
          <p:nvPr/>
        </p:nvSpPr>
        <p:spPr>
          <a:xfrm>
            <a:off x="1842774" y="2494200"/>
            <a:ext cx="117000" cy="117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48"/>
          <p:cNvSpPr/>
          <p:nvPr/>
        </p:nvSpPr>
        <p:spPr>
          <a:xfrm>
            <a:off x="2988825" y="2513250"/>
            <a:ext cx="117000" cy="117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48"/>
          <p:cNvSpPr/>
          <p:nvPr/>
        </p:nvSpPr>
        <p:spPr>
          <a:xfrm>
            <a:off x="4168275" y="2513250"/>
            <a:ext cx="117000" cy="117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8"/>
          <p:cNvSpPr/>
          <p:nvPr/>
        </p:nvSpPr>
        <p:spPr>
          <a:xfrm>
            <a:off x="5257824" y="2503725"/>
            <a:ext cx="117000" cy="117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8"/>
          <p:cNvSpPr/>
          <p:nvPr/>
        </p:nvSpPr>
        <p:spPr>
          <a:xfrm>
            <a:off x="6437274" y="2503725"/>
            <a:ext cx="117000" cy="117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8"/>
          <p:cNvSpPr/>
          <p:nvPr/>
        </p:nvSpPr>
        <p:spPr>
          <a:xfrm>
            <a:off x="7583325" y="2522775"/>
            <a:ext cx="117000" cy="117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5" name="Google Shape;265;p49"/>
          <p:cNvGraphicFramePr/>
          <p:nvPr/>
        </p:nvGraphicFramePr>
        <p:xfrm>
          <a:off x="-571500" y="-304800"/>
          <a:ext cx="10287000" cy="571500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[0]</a:t>
                      </a: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[1]</a:t>
                      </a: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[2]</a:t>
                      </a: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[3]</a:t>
                      </a: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[4]</a:t>
                      </a: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[5]</a:t>
                      </a: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[6]</a:t>
                      </a: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66" name="Google Shape;266;p49"/>
          <p:cNvSpPr/>
          <p:nvPr/>
        </p:nvSpPr>
        <p:spPr>
          <a:xfrm>
            <a:off x="663324" y="2494200"/>
            <a:ext cx="117000" cy="117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49"/>
          <p:cNvSpPr/>
          <p:nvPr/>
        </p:nvSpPr>
        <p:spPr>
          <a:xfrm>
            <a:off x="1842774" y="2494200"/>
            <a:ext cx="117000" cy="117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49"/>
          <p:cNvSpPr/>
          <p:nvPr/>
        </p:nvSpPr>
        <p:spPr>
          <a:xfrm>
            <a:off x="2988825" y="2513250"/>
            <a:ext cx="117000" cy="117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49"/>
          <p:cNvSpPr/>
          <p:nvPr/>
        </p:nvSpPr>
        <p:spPr>
          <a:xfrm>
            <a:off x="4168275" y="2513250"/>
            <a:ext cx="117000" cy="117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49"/>
          <p:cNvSpPr/>
          <p:nvPr/>
        </p:nvSpPr>
        <p:spPr>
          <a:xfrm>
            <a:off x="5257824" y="2503725"/>
            <a:ext cx="117000" cy="117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49"/>
          <p:cNvSpPr/>
          <p:nvPr/>
        </p:nvSpPr>
        <p:spPr>
          <a:xfrm>
            <a:off x="6437274" y="2503725"/>
            <a:ext cx="117000" cy="117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49"/>
          <p:cNvSpPr/>
          <p:nvPr/>
        </p:nvSpPr>
        <p:spPr>
          <a:xfrm>
            <a:off x="7583325" y="2522775"/>
            <a:ext cx="117000" cy="117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7" name="Google Shape;277;p50"/>
          <p:cNvGraphicFramePr/>
          <p:nvPr/>
        </p:nvGraphicFramePr>
        <p:xfrm>
          <a:off x="-571500" y="-304800"/>
          <a:ext cx="10287000" cy="571500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[0]</a:t>
                      </a: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[1]</a:t>
                      </a: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[2]</a:t>
                      </a: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[3]</a:t>
                      </a: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[4]</a:t>
                      </a: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[5]</a:t>
                      </a: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[6]</a:t>
                      </a: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78" name="Google Shape;278;p50"/>
          <p:cNvSpPr/>
          <p:nvPr/>
        </p:nvSpPr>
        <p:spPr>
          <a:xfrm>
            <a:off x="663324" y="2494200"/>
            <a:ext cx="117000" cy="117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50"/>
          <p:cNvSpPr/>
          <p:nvPr/>
        </p:nvSpPr>
        <p:spPr>
          <a:xfrm>
            <a:off x="1842774" y="2494200"/>
            <a:ext cx="117000" cy="117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50"/>
          <p:cNvSpPr/>
          <p:nvPr/>
        </p:nvSpPr>
        <p:spPr>
          <a:xfrm>
            <a:off x="2988825" y="2513250"/>
            <a:ext cx="117000" cy="117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50"/>
          <p:cNvSpPr/>
          <p:nvPr/>
        </p:nvSpPr>
        <p:spPr>
          <a:xfrm>
            <a:off x="4168275" y="2513250"/>
            <a:ext cx="117000" cy="117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50"/>
          <p:cNvSpPr/>
          <p:nvPr/>
        </p:nvSpPr>
        <p:spPr>
          <a:xfrm>
            <a:off x="5257824" y="2503725"/>
            <a:ext cx="117000" cy="117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50"/>
          <p:cNvSpPr/>
          <p:nvPr/>
        </p:nvSpPr>
        <p:spPr>
          <a:xfrm>
            <a:off x="6437274" y="2503725"/>
            <a:ext cx="117000" cy="117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50"/>
          <p:cNvSpPr/>
          <p:nvPr/>
        </p:nvSpPr>
        <p:spPr>
          <a:xfrm>
            <a:off x="7583325" y="2522775"/>
            <a:ext cx="117000" cy="117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5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searching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2"/>
          <p:cNvSpPr/>
          <p:nvPr/>
        </p:nvSpPr>
        <p:spPr>
          <a:xfrm>
            <a:off x="3209457" y="1232100"/>
            <a:ext cx="2676600" cy="26793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52"/>
          <p:cNvSpPr txBox="1"/>
          <p:nvPr/>
        </p:nvSpPr>
        <p:spPr>
          <a:xfrm>
            <a:off x="1283157" y="2195550"/>
            <a:ext cx="1926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input →  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296" name="Google Shape;296;p52"/>
          <p:cNvSpPr txBox="1"/>
          <p:nvPr/>
        </p:nvSpPr>
        <p:spPr>
          <a:xfrm>
            <a:off x="5886057" y="2195550"/>
            <a:ext cx="2220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 → output</a:t>
            </a:r>
            <a:endParaRPr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675" y="2436988"/>
            <a:ext cx="1961949" cy="315375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53"/>
          <p:cNvSpPr/>
          <p:nvPr/>
        </p:nvSpPr>
        <p:spPr>
          <a:xfrm>
            <a:off x="3209457" y="1232100"/>
            <a:ext cx="2676600" cy="26793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53"/>
          <p:cNvSpPr txBox="1"/>
          <p:nvPr/>
        </p:nvSpPr>
        <p:spPr>
          <a:xfrm>
            <a:off x="1283157" y="2195550"/>
            <a:ext cx="1926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→  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304" name="Google Shape;304;p53"/>
          <p:cNvSpPr txBox="1"/>
          <p:nvPr/>
        </p:nvSpPr>
        <p:spPr>
          <a:xfrm>
            <a:off x="5886057" y="2195550"/>
            <a:ext cx="2220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 → output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305" name="Google Shape;305;p53"/>
          <p:cNvSpPr/>
          <p:nvPr/>
        </p:nvSpPr>
        <p:spPr>
          <a:xfrm>
            <a:off x="425841" y="2578511"/>
            <a:ext cx="36000" cy="3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53"/>
          <p:cNvSpPr/>
          <p:nvPr/>
        </p:nvSpPr>
        <p:spPr>
          <a:xfrm>
            <a:off x="711591" y="2578511"/>
            <a:ext cx="36000" cy="3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53"/>
          <p:cNvSpPr/>
          <p:nvPr/>
        </p:nvSpPr>
        <p:spPr>
          <a:xfrm>
            <a:off x="978291" y="2578511"/>
            <a:ext cx="36000" cy="3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53"/>
          <p:cNvSpPr/>
          <p:nvPr/>
        </p:nvSpPr>
        <p:spPr>
          <a:xfrm>
            <a:off x="1264041" y="2578511"/>
            <a:ext cx="36000" cy="3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53"/>
          <p:cNvSpPr/>
          <p:nvPr/>
        </p:nvSpPr>
        <p:spPr>
          <a:xfrm>
            <a:off x="1530741" y="2578511"/>
            <a:ext cx="36000" cy="3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53"/>
          <p:cNvSpPr/>
          <p:nvPr/>
        </p:nvSpPr>
        <p:spPr>
          <a:xfrm>
            <a:off x="1816491" y="2578511"/>
            <a:ext cx="36000" cy="3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53"/>
          <p:cNvSpPr/>
          <p:nvPr/>
        </p:nvSpPr>
        <p:spPr>
          <a:xfrm>
            <a:off x="2083191" y="2578511"/>
            <a:ext cx="36000" cy="3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dinosaur with a rubber duck on it&#10;&#10;AI-generated content may be incorrect.">
            <a:extLst>
              <a:ext uri="{FF2B5EF4-FFF2-40B4-BE49-F238E27FC236}">
                <a16:creationId xmlns:a16="http://schemas.microsoft.com/office/drawing/2014/main" id="{EF4096DE-E53F-0D7C-4D0D-1B3971195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675" y="2436988"/>
            <a:ext cx="1961949" cy="315375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54"/>
          <p:cNvSpPr/>
          <p:nvPr/>
        </p:nvSpPr>
        <p:spPr>
          <a:xfrm>
            <a:off x="3209457" y="1232100"/>
            <a:ext cx="2676600" cy="26793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54"/>
          <p:cNvSpPr txBox="1"/>
          <p:nvPr/>
        </p:nvSpPr>
        <p:spPr>
          <a:xfrm>
            <a:off x="5886057" y="2195550"/>
            <a:ext cx="2220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 →  </a:t>
            </a:r>
            <a:r>
              <a:rPr lang="en" sz="28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bool</a:t>
            </a:r>
            <a:endParaRPr sz="28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19" name="Google Shape;319;p54"/>
          <p:cNvSpPr txBox="1"/>
          <p:nvPr/>
        </p:nvSpPr>
        <p:spPr>
          <a:xfrm>
            <a:off x="1283157" y="2195550"/>
            <a:ext cx="1926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→  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320" name="Google Shape;320;p54"/>
          <p:cNvSpPr/>
          <p:nvPr/>
        </p:nvSpPr>
        <p:spPr>
          <a:xfrm>
            <a:off x="425841" y="2578511"/>
            <a:ext cx="36000" cy="3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54"/>
          <p:cNvSpPr/>
          <p:nvPr/>
        </p:nvSpPr>
        <p:spPr>
          <a:xfrm>
            <a:off x="711591" y="2578511"/>
            <a:ext cx="36000" cy="3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54"/>
          <p:cNvSpPr/>
          <p:nvPr/>
        </p:nvSpPr>
        <p:spPr>
          <a:xfrm>
            <a:off x="978291" y="2578511"/>
            <a:ext cx="36000" cy="3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54"/>
          <p:cNvSpPr/>
          <p:nvPr/>
        </p:nvSpPr>
        <p:spPr>
          <a:xfrm>
            <a:off x="1264041" y="2578511"/>
            <a:ext cx="36000" cy="3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54"/>
          <p:cNvSpPr/>
          <p:nvPr/>
        </p:nvSpPr>
        <p:spPr>
          <a:xfrm>
            <a:off x="1530741" y="2578511"/>
            <a:ext cx="36000" cy="3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54"/>
          <p:cNvSpPr/>
          <p:nvPr/>
        </p:nvSpPr>
        <p:spPr>
          <a:xfrm>
            <a:off x="1816491" y="2578511"/>
            <a:ext cx="36000" cy="3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54"/>
          <p:cNvSpPr/>
          <p:nvPr/>
        </p:nvSpPr>
        <p:spPr>
          <a:xfrm>
            <a:off x="2083191" y="2578511"/>
            <a:ext cx="36000" cy="3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algorithm</a:t>
            </a:r>
            <a:endParaRPr/>
          </a:p>
        </p:txBody>
      </p:sp>
      <p:sp>
        <p:nvSpPr>
          <p:cNvPr id="332" name="Google Shape;332;p55"/>
          <p:cNvSpPr/>
          <p:nvPr/>
        </p:nvSpPr>
        <p:spPr>
          <a:xfrm>
            <a:off x="3209457" y="1232100"/>
            <a:ext cx="2676600" cy="26793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000250"/>
            <a:ext cx="9144002" cy="9144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50" y="1333500"/>
            <a:ext cx="4762500" cy="247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linear search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For each door from left to right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If 50 is behind door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    Return true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Return false</a:t>
            </a:r>
            <a:b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</a:b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Consolas"/>
                <a:ea typeface="Consolas"/>
                <a:cs typeface="Consolas"/>
                <a:sym typeface="Consolas"/>
              </a:rPr>
              <a:t>For each door from left to right</a:t>
            </a:r>
            <a:endParaRPr>
              <a:solidFill>
                <a:srgbClr val="FF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Consolas"/>
                <a:ea typeface="Consolas"/>
                <a:cs typeface="Consolas"/>
                <a:sym typeface="Consolas"/>
              </a:rPr>
              <a:t>    If 50 is behind door</a:t>
            </a:r>
            <a:endParaRPr>
              <a:solidFill>
                <a:srgbClr val="FF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Consolas"/>
                <a:ea typeface="Consolas"/>
                <a:cs typeface="Consolas"/>
                <a:sym typeface="Consolas"/>
              </a:rPr>
              <a:t>        Return true</a:t>
            </a:r>
            <a:endParaRPr>
              <a:solidFill>
                <a:srgbClr val="FF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Consolas"/>
                <a:ea typeface="Consolas"/>
                <a:cs typeface="Consolas"/>
                <a:sym typeface="Consolas"/>
              </a:rPr>
              <a:t>    Else</a:t>
            </a:r>
            <a:endParaRPr>
              <a:solidFill>
                <a:srgbClr val="FF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Consolas"/>
                <a:ea typeface="Consolas"/>
                <a:cs typeface="Consolas"/>
                <a:sym typeface="Consolas"/>
              </a:rPr>
              <a:t>        Return false</a:t>
            </a:r>
            <a:endParaRPr>
              <a:solidFill>
                <a:srgbClr val="FF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For each door from left to right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If 50 is behind door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    Return true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Return false</a:t>
            </a:r>
            <a:b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</a:b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6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For i from 0 to n-1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If 50 is behind doors[i]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    Return true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Return false</a:t>
            </a:r>
            <a:b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</a:b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50" y="1333500"/>
            <a:ext cx="4762500" cy="247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173A6F-4EC9-0550-300D-49127A29314F}"/>
              </a:ext>
            </a:extLst>
          </p:cNvPr>
          <p:cNvSpPr txBox="1"/>
          <p:nvPr/>
        </p:nvSpPr>
        <p:spPr>
          <a:xfrm>
            <a:off x="921001" y="2110085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5400" dirty="0">
                <a:solidFill>
                  <a:schemeClr val="tx1"/>
                </a:solidFill>
              </a:rPr>
              <a:t>Computing Technology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6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binary search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If 50 is behind middle door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Return true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Else if 50 &lt; middle door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Search left half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Else if 50 &gt; middle door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Search right half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6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If no doors left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If 50 is behind middle door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Return true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Else if 50 &lt; middle door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Search left half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Else if 50 &gt; middle door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Search right half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6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If no doors left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Return false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If 50 is behind middle door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Return true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Else if 50 &lt; middle door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Search left half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Else if 50 &gt; middle door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Search right half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If no doors left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Return false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If 50 is behind doors[middle]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Return true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Else if 50 &lt; doors[middle]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Search doors[0] through doors[middle - 1]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Else if 50 &gt; doors[middle]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Search doors[middle + 1] through doors[n - 1]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6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running time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1600" y="771536"/>
            <a:ext cx="6400798" cy="36004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08" name="Google Shape;408;p70"/>
          <p:cNvSpPr txBox="1"/>
          <p:nvPr/>
        </p:nvSpPr>
        <p:spPr>
          <a:xfrm>
            <a:off x="1371600" y="4371975"/>
            <a:ext cx="6400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size of problem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409" name="Google Shape;409;p70"/>
          <p:cNvSpPr txBox="1"/>
          <p:nvPr/>
        </p:nvSpPr>
        <p:spPr>
          <a:xfrm rot="-5400000">
            <a:off x="-733350" y="2400300"/>
            <a:ext cx="35622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time to solve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1600" y="771536"/>
            <a:ext cx="6400798" cy="3600451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71"/>
          <p:cNvSpPr txBox="1"/>
          <p:nvPr/>
        </p:nvSpPr>
        <p:spPr>
          <a:xfrm>
            <a:off x="1371600" y="4371975"/>
            <a:ext cx="6400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size of problem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416" name="Google Shape;416;p71"/>
          <p:cNvSpPr txBox="1"/>
          <p:nvPr/>
        </p:nvSpPr>
        <p:spPr>
          <a:xfrm rot="-5400000">
            <a:off x="-733350" y="2400300"/>
            <a:ext cx="35622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time to solve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417" name="Google Shape;417;p71"/>
          <p:cNvSpPr txBox="1"/>
          <p:nvPr/>
        </p:nvSpPr>
        <p:spPr>
          <a:xfrm>
            <a:off x="1752600" y="123900"/>
            <a:ext cx="13146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/>
              <a:t>O</a:t>
            </a:r>
            <a:r>
              <a:rPr lang="en" sz="2400"/>
              <a:t>(</a:t>
            </a:r>
            <a:r>
              <a:rPr lang="en" sz="2400" i="1">
                <a:solidFill>
                  <a:srgbClr val="FFFFFF"/>
                </a:solidFill>
              </a:rPr>
              <a:t>n</a:t>
            </a:r>
            <a:r>
              <a:rPr lang="en" sz="2400"/>
              <a:t>)</a:t>
            </a:r>
            <a:endParaRPr sz="2400"/>
          </a:p>
        </p:txBody>
      </p:sp>
      <p:sp>
        <p:nvSpPr>
          <p:cNvPr id="418" name="Google Shape;418;p71"/>
          <p:cNvSpPr txBox="1"/>
          <p:nvPr/>
        </p:nvSpPr>
        <p:spPr>
          <a:xfrm>
            <a:off x="2552700" y="123900"/>
            <a:ext cx="13146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/>
              <a:t>O</a:t>
            </a:r>
            <a:r>
              <a:rPr lang="en" sz="2400"/>
              <a:t>(</a:t>
            </a:r>
            <a:r>
              <a:rPr lang="en" sz="2400" i="1">
                <a:solidFill>
                  <a:srgbClr val="FFFFFF"/>
                </a:solidFill>
              </a:rPr>
              <a:t>n</a:t>
            </a:r>
            <a:r>
              <a:rPr lang="en" sz="2400">
                <a:solidFill>
                  <a:srgbClr val="FFFFFF"/>
                </a:solidFill>
              </a:rPr>
              <a:t>/2</a:t>
            </a:r>
            <a:r>
              <a:rPr lang="en" sz="2400"/>
              <a:t>)</a:t>
            </a:r>
            <a:endParaRPr sz="2400"/>
          </a:p>
        </p:txBody>
      </p:sp>
      <p:sp>
        <p:nvSpPr>
          <p:cNvPr id="419" name="Google Shape;419;p71"/>
          <p:cNvSpPr txBox="1"/>
          <p:nvPr/>
        </p:nvSpPr>
        <p:spPr>
          <a:xfrm>
            <a:off x="7772400" y="2333700"/>
            <a:ext cx="13146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/>
              <a:t>O</a:t>
            </a:r>
            <a:r>
              <a:rPr lang="en" sz="2400"/>
              <a:t>(</a:t>
            </a:r>
            <a:r>
              <a:rPr lang="en" sz="2400">
                <a:solidFill>
                  <a:srgbClr val="FFFFFF"/>
                </a:solidFill>
              </a:rPr>
              <a:t>log</a:t>
            </a:r>
            <a:r>
              <a:rPr lang="en" sz="2400" baseline="-25000">
                <a:solidFill>
                  <a:srgbClr val="FFFFFF"/>
                </a:solidFill>
              </a:rPr>
              <a:t>2</a:t>
            </a:r>
            <a:r>
              <a:rPr lang="en" sz="2400" i="1">
                <a:solidFill>
                  <a:srgbClr val="FFFFFF"/>
                </a:solidFill>
              </a:rPr>
              <a:t>n</a:t>
            </a:r>
            <a:r>
              <a:rPr lang="en" sz="2400"/>
              <a:t>)</a:t>
            </a:r>
            <a:endParaRPr sz="24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1600" y="771536"/>
            <a:ext cx="6400798" cy="3600451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72"/>
          <p:cNvSpPr txBox="1"/>
          <p:nvPr/>
        </p:nvSpPr>
        <p:spPr>
          <a:xfrm>
            <a:off x="1371600" y="4371975"/>
            <a:ext cx="6400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size of problem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426" name="Google Shape;426;p72"/>
          <p:cNvSpPr txBox="1"/>
          <p:nvPr/>
        </p:nvSpPr>
        <p:spPr>
          <a:xfrm rot="-5400000">
            <a:off x="-733350" y="2400300"/>
            <a:ext cx="35622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time to solve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427" name="Google Shape;427;p72"/>
          <p:cNvSpPr txBox="1"/>
          <p:nvPr/>
        </p:nvSpPr>
        <p:spPr>
          <a:xfrm>
            <a:off x="1752600" y="123900"/>
            <a:ext cx="13146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FFFFFF"/>
                </a:solidFill>
              </a:rPr>
              <a:t>O</a:t>
            </a:r>
            <a:r>
              <a:rPr lang="en" sz="2400">
                <a:solidFill>
                  <a:srgbClr val="FFFFFF"/>
                </a:solidFill>
              </a:rPr>
              <a:t>(</a:t>
            </a:r>
            <a:r>
              <a:rPr lang="en" sz="2400" i="1">
                <a:solidFill>
                  <a:srgbClr val="FFFFFF"/>
                </a:solidFill>
              </a:rPr>
              <a:t>n</a:t>
            </a:r>
            <a:r>
              <a:rPr lang="en" sz="2400">
                <a:solidFill>
                  <a:srgbClr val="FFFFFF"/>
                </a:solidFill>
              </a:rPr>
              <a:t>)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428" name="Google Shape;428;p72"/>
          <p:cNvSpPr txBox="1"/>
          <p:nvPr/>
        </p:nvSpPr>
        <p:spPr>
          <a:xfrm>
            <a:off x="2552700" y="123900"/>
            <a:ext cx="13146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FFFFFF"/>
                </a:solidFill>
              </a:rPr>
              <a:t>O</a:t>
            </a:r>
            <a:r>
              <a:rPr lang="en" sz="2400">
                <a:solidFill>
                  <a:srgbClr val="FFFFFF"/>
                </a:solidFill>
              </a:rPr>
              <a:t>(</a:t>
            </a:r>
            <a:r>
              <a:rPr lang="en" sz="2400" i="1">
                <a:solidFill>
                  <a:srgbClr val="FFFFFF"/>
                </a:solidFill>
              </a:rPr>
              <a:t>n</a:t>
            </a:r>
            <a:r>
              <a:rPr lang="en" sz="2400">
                <a:solidFill>
                  <a:srgbClr val="FFFFFF"/>
                </a:solidFill>
              </a:rPr>
              <a:t>/2)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429" name="Google Shape;429;p72"/>
          <p:cNvSpPr txBox="1"/>
          <p:nvPr/>
        </p:nvSpPr>
        <p:spPr>
          <a:xfrm>
            <a:off x="7772400" y="2333700"/>
            <a:ext cx="13146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FFFFFF"/>
                </a:solidFill>
              </a:rPr>
              <a:t>O</a:t>
            </a:r>
            <a:r>
              <a:rPr lang="en" sz="2400">
                <a:solidFill>
                  <a:srgbClr val="FFFFFF"/>
                </a:solidFill>
              </a:rPr>
              <a:t>(log</a:t>
            </a:r>
            <a:r>
              <a:rPr lang="en" sz="2400" baseline="-25000">
                <a:solidFill>
                  <a:srgbClr val="FFFFFF"/>
                </a:solidFill>
              </a:rPr>
              <a:t>2</a:t>
            </a:r>
            <a:r>
              <a:rPr lang="en" sz="2400" i="1">
                <a:solidFill>
                  <a:srgbClr val="FFFFFF"/>
                </a:solidFill>
              </a:rPr>
              <a:t>n</a:t>
            </a:r>
            <a:r>
              <a:rPr lang="en" sz="2400">
                <a:solidFill>
                  <a:srgbClr val="FFFFFF"/>
                </a:solidFill>
              </a:rPr>
              <a:t>)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1600" y="771536"/>
            <a:ext cx="6400798" cy="3600451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73"/>
          <p:cNvSpPr txBox="1"/>
          <p:nvPr/>
        </p:nvSpPr>
        <p:spPr>
          <a:xfrm>
            <a:off x="1371600" y="4371975"/>
            <a:ext cx="6400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size of problem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436" name="Google Shape;436;p73"/>
          <p:cNvSpPr txBox="1"/>
          <p:nvPr/>
        </p:nvSpPr>
        <p:spPr>
          <a:xfrm rot="-5400000">
            <a:off x="-733350" y="2400300"/>
            <a:ext cx="35622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time to solve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437" name="Google Shape;437;p73"/>
          <p:cNvSpPr txBox="1"/>
          <p:nvPr/>
        </p:nvSpPr>
        <p:spPr>
          <a:xfrm>
            <a:off x="1752600" y="123900"/>
            <a:ext cx="13146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FFFFFF"/>
                </a:solidFill>
              </a:rPr>
              <a:t>O</a:t>
            </a:r>
            <a:r>
              <a:rPr lang="en" sz="2400">
                <a:solidFill>
                  <a:srgbClr val="FFFFFF"/>
                </a:solidFill>
              </a:rPr>
              <a:t>(</a:t>
            </a:r>
            <a:r>
              <a:rPr lang="en" sz="2400" i="1">
                <a:solidFill>
                  <a:srgbClr val="FFFFFF"/>
                </a:solidFill>
              </a:rPr>
              <a:t>n</a:t>
            </a:r>
            <a:r>
              <a:rPr lang="en" sz="2400">
                <a:solidFill>
                  <a:srgbClr val="FFFFFF"/>
                </a:solidFill>
              </a:rPr>
              <a:t>)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438" name="Google Shape;438;p73"/>
          <p:cNvSpPr txBox="1"/>
          <p:nvPr/>
        </p:nvSpPr>
        <p:spPr>
          <a:xfrm>
            <a:off x="2552700" y="123900"/>
            <a:ext cx="13146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FFFFFF"/>
                </a:solidFill>
              </a:rPr>
              <a:t>O</a:t>
            </a:r>
            <a:r>
              <a:rPr lang="en" sz="2400">
                <a:solidFill>
                  <a:srgbClr val="FFFFFF"/>
                </a:solidFill>
              </a:rPr>
              <a:t>(</a:t>
            </a:r>
            <a:r>
              <a:rPr lang="en" sz="2400" i="1">
                <a:solidFill>
                  <a:srgbClr val="FFFFFF"/>
                </a:solidFill>
              </a:rPr>
              <a:t>n</a:t>
            </a:r>
            <a:r>
              <a:rPr lang="en" sz="2400">
                <a:solidFill>
                  <a:srgbClr val="FFFFFF"/>
                </a:solidFill>
              </a:rPr>
              <a:t>)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439" name="Google Shape;439;p73"/>
          <p:cNvSpPr txBox="1"/>
          <p:nvPr/>
        </p:nvSpPr>
        <p:spPr>
          <a:xfrm>
            <a:off x="7772400" y="2333700"/>
            <a:ext cx="13146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FFFFFF"/>
                </a:solidFill>
              </a:rPr>
              <a:t>O</a:t>
            </a:r>
            <a:r>
              <a:rPr lang="en" sz="2400">
                <a:solidFill>
                  <a:srgbClr val="FFFFFF"/>
                </a:solidFill>
              </a:rPr>
              <a:t>(log</a:t>
            </a:r>
            <a:r>
              <a:rPr lang="en" sz="2400" baseline="-25000">
                <a:solidFill>
                  <a:srgbClr val="FFFFFF"/>
                </a:solidFill>
              </a:rPr>
              <a:t>2</a:t>
            </a:r>
            <a:r>
              <a:rPr lang="en" sz="2400" i="1">
                <a:solidFill>
                  <a:srgbClr val="FFFFFF"/>
                </a:solidFill>
              </a:rPr>
              <a:t>n</a:t>
            </a:r>
            <a:r>
              <a:rPr lang="en" sz="2400">
                <a:solidFill>
                  <a:srgbClr val="FFFFFF"/>
                </a:solidFill>
              </a:rPr>
              <a:t>)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1600" y="771536"/>
            <a:ext cx="6400798" cy="3600451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74"/>
          <p:cNvSpPr txBox="1"/>
          <p:nvPr/>
        </p:nvSpPr>
        <p:spPr>
          <a:xfrm>
            <a:off x="1371600" y="4371975"/>
            <a:ext cx="6400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size of problem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446" name="Google Shape;446;p74"/>
          <p:cNvSpPr txBox="1"/>
          <p:nvPr/>
        </p:nvSpPr>
        <p:spPr>
          <a:xfrm rot="-5400000">
            <a:off x="-733350" y="2400300"/>
            <a:ext cx="35622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time to solve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447" name="Google Shape;447;p74"/>
          <p:cNvSpPr txBox="1"/>
          <p:nvPr/>
        </p:nvSpPr>
        <p:spPr>
          <a:xfrm>
            <a:off x="1752600" y="123900"/>
            <a:ext cx="13146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FFFFFF"/>
                </a:solidFill>
              </a:rPr>
              <a:t>O</a:t>
            </a:r>
            <a:r>
              <a:rPr lang="en" sz="2400">
                <a:solidFill>
                  <a:srgbClr val="FFFFFF"/>
                </a:solidFill>
              </a:rPr>
              <a:t>(</a:t>
            </a:r>
            <a:r>
              <a:rPr lang="en" sz="2400" i="1">
                <a:solidFill>
                  <a:srgbClr val="FFFFFF"/>
                </a:solidFill>
              </a:rPr>
              <a:t>n</a:t>
            </a:r>
            <a:r>
              <a:rPr lang="en" sz="2400">
                <a:solidFill>
                  <a:srgbClr val="FFFFFF"/>
                </a:solidFill>
              </a:rPr>
              <a:t>)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448" name="Google Shape;448;p74"/>
          <p:cNvSpPr txBox="1"/>
          <p:nvPr/>
        </p:nvSpPr>
        <p:spPr>
          <a:xfrm>
            <a:off x="2552700" y="123900"/>
            <a:ext cx="13146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FFFFFF"/>
                </a:solidFill>
              </a:rPr>
              <a:t>O</a:t>
            </a:r>
            <a:r>
              <a:rPr lang="en" sz="2400">
                <a:solidFill>
                  <a:srgbClr val="FFFFFF"/>
                </a:solidFill>
              </a:rPr>
              <a:t>(</a:t>
            </a:r>
            <a:r>
              <a:rPr lang="en" sz="2400" i="1">
                <a:solidFill>
                  <a:srgbClr val="FFFFFF"/>
                </a:solidFill>
              </a:rPr>
              <a:t>n</a:t>
            </a:r>
            <a:r>
              <a:rPr lang="en" sz="2400">
                <a:solidFill>
                  <a:srgbClr val="FFFFFF"/>
                </a:solidFill>
              </a:rPr>
              <a:t>)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449" name="Google Shape;449;p74"/>
          <p:cNvSpPr txBox="1"/>
          <p:nvPr/>
        </p:nvSpPr>
        <p:spPr>
          <a:xfrm>
            <a:off x="7772400" y="2333700"/>
            <a:ext cx="13146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FFFFFF"/>
                </a:solidFill>
              </a:rPr>
              <a:t>O</a:t>
            </a:r>
            <a:r>
              <a:rPr lang="en" sz="2400">
                <a:solidFill>
                  <a:srgbClr val="FFFFFF"/>
                </a:solidFill>
              </a:rPr>
              <a:t>(log</a:t>
            </a:r>
            <a:r>
              <a:rPr lang="en" sz="2400" baseline="-25000">
                <a:solidFill>
                  <a:srgbClr val="FFFFFF"/>
                </a:solidFill>
              </a:rPr>
              <a:t> </a:t>
            </a:r>
            <a:r>
              <a:rPr lang="en" sz="2400" i="1">
                <a:solidFill>
                  <a:srgbClr val="FFFFFF"/>
                </a:solidFill>
              </a:rPr>
              <a:t>n</a:t>
            </a:r>
            <a:r>
              <a:rPr lang="en" sz="2400">
                <a:solidFill>
                  <a:srgbClr val="FFFFFF"/>
                </a:solidFill>
              </a:rPr>
              <a:t>)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75"/>
          <p:cNvSpPr txBox="1"/>
          <p:nvPr/>
        </p:nvSpPr>
        <p:spPr>
          <a:xfrm>
            <a:off x="1371600" y="4371975"/>
            <a:ext cx="6400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size of problem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455" name="Google Shape;455;p75"/>
          <p:cNvSpPr txBox="1"/>
          <p:nvPr/>
        </p:nvSpPr>
        <p:spPr>
          <a:xfrm rot="-5400000">
            <a:off x="-733350" y="2400300"/>
            <a:ext cx="35622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time to solve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456" name="Google Shape;456;p75"/>
          <p:cNvSpPr txBox="1"/>
          <p:nvPr/>
        </p:nvSpPr>
        <p:spPr>
          <a:xfrm>
            <a:off x="1499714" y="123900"/>
            <a:ext cx="13146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FFFFFF"/>
                </a:solidFill>
              </a:rPr>
              <a:t>O</a:t>
            </a:r>
            <a:r>
              <a:rPr lang="en" sz="2400">
                <a:solidFill>
                  <a:srgbClr val="FFFFFF"/>
                </a:solidFill>
              </a:rPr>
              <a:t>(</a:t>
            </a:r>
            <a:r>
              <a:rPr lang="en" sz="2400" i="1">
                <a:solidFill>
                  <a:srgbClr val="FFFFFF"/>
                </a:solidFill>
              </a:rPr>
              <a:t>n</a:t>
            </a:r>
            <a:r>
              <a:rPr lang="en" sz="2400">
                <a:solidFill>
                  <a:srgbClr val="FFFFFF"/>
                </a:solidFill>
              </a:rPr>
              <a:t>)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457" name="Google Shape;457;p75"/>
          <p:cNvSpPr txBox="1"/>
          <p:nvPr/>
        </p:nvSpPr>
        <p:spPr>
          <a:xfrm>
            <a:off x="7772400" y="2600400"/>
            <a:ext cx="13146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FFFFFF"/>
                </a:solidFill>
              </a:rPr>
              <a:t>O</a:t>
            </a:r>
            <a:r>
              <a:rPr lang="en" sz="2400">
                <a:solidFill>
                  <a:srgbClr val="FFFFFF"/>
                </a:solidFill>
              </a:rPr>
              <a:t>(log</a:t>
            </a:r>
            <a:r>
              <a:rPr lang="en" sz="2400" baseline="-25000">
                <a:solidFill>
                  <a:srgbClr val="FFFFFF"/>
                </a:solidFill>
              </a:rPr>
              <a:t> </a:t>
            </a:r>
            <a:r>
              <a:rPr lang="en" sz="2400" i="1">
                <a:solidFill>
                  <a:srgbClr val="FFFFFF"/>
                </a:solidFill>
              </a:rPr>
              <a:t>n</a:t>
            </a:r>
            <a:r>
              <a:rPr lang="en" sz="2400">
                <a:solidFill>
                  <a:srgbClr val="FFFFFF"/>
                </a:solidFill>
              </a:rPr>
              <a:t>)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458" name="Google Shape;458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1600" y="772425"/>
            <a:ext cx="6400801" cy="3598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7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i="1"/>
              <a:t>O</a:t>
            </a:r>
            <a:endParaRPr sz="6000" i="1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7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</a:rPr>
              <a:t>O</a:t>
            </a:r>
            <a:r>
              <a:rPr lang="en">
                <a:solidFill>
                  <a:schemeClr val="dk1"/>
                </a:solidFill>
              </a:rPr>
              <a:t>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 baseline="30000">
                <a:solidFill>
                  <a:schemeClr val="dk1"/>
                </a:solidFill>
              </a:rPr>
              <a:t>2</a:t>
            </a:r>
            <a:r>
              <a:rPr lang="en">
                <a:solidFill>
                  <a:schemeClr val="dk1"/>
                </a:solidFill>
              </a:rPr>
              <a:t>)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O</a:t>
            </a:r>
            <a:r>
              <a:rPr lang="en">
                <a:solidFill>
                  <a:srgbClr val="FFFFFF"/>
                </a:solidFill>
              </a:rPr>
              <a:t>(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 log 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)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O</a:t>
            </a:r>
            <a:r>
              <a:rPr lang="en">
                <a:solidFill>
                  <a:srgbClr val="FFFFFF"/>
                </a:solidFill>
              </a:rPr>
              <a:t>(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)      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O</a:t>
            </a:r>
            <a:r>
              <a:rPr lang="en">
                <a:solidFill>
                  <a:srgbClr val="FFFFFF"/>
                </a:solidFill>
              </a:rPr>
              <a:t>(log 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)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O</a:t>
            </a:r>
            <a:r>
              <a:rPr lang="en">
                <a:solidFill>
                  <a:srgbClr val="FFFFFF"/>
                </a:solidFill>
              </a:rPr>
              <a:t>(1)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7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</a:rPr>
              <a:t>O</a:t>
            </a:r>
            <a:r>
              <a:rPr lang="en">
                <a:solidFill>
                  <a:schemeClr val="dk1"/>
                </a:solidFill>
              </a:rPr>
              <a:t>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 baseline="30000">
                <a:solidFill>
                  <a:schemeClr val="dk1"/>
                </a:solidFill>
              </a:rPr>
              <a:t>2</a:t>
            </a:r>
            <a:r>
              <a:rPr lang="en">
                <a:solidFill>
                  <a:schemeClr val="dk1"/>
                </a:solidFill>
              </a:rPr>
              <a:t>)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O</a:t>
            </a:r>
            <a:r>
              <a:rPr lang="en">
                <a:solidFill>
                  <a:srgbClr val="FFFFFF"/>
                </a:solidFill>
              </a:rPr>
              <a:t>(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 log 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)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O</a:t>
            </a:r>
            <a:r>
              <a:rPr lang="en">
                <a:solidFill>
                  <a:srgbClr val="FFFFFF"/>
                </a:solidFill>
              </a:rPr>
              <a:t>(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)              </a:t>
            </a:r>
            <a:r>
              <a:rPr lang="en">
                <a:solidFill>
                  <a:srgbClr val="666666"/>
                </a:solidFill>
              </a:rPr>
              <a:t>linear search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O</a:t>
            </a:r>
            <a:r>
              <a:rPr lang="en">
                <a:solidFill>
                  <a:srgbClr val="FFFFFF"/>
                </a:solidFill>
              </a:rPr>
              <a:t>(log 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)</a:t>
            </a:r>
            <a:r>
              <a:rPr lang="en">
                <a:solidFill>
                  <a:schemeClr val="dk1"/>
                </a:solidFill>
              </a:rPr>
              <a:t>    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O</a:t>
            </a:r>
            <a:r>
              <a:rPr lang="en">
                <a:solidFill>
                  <a:srgbClr val="FFFFFF"/>
                </a:solidFill>
              </a:rPr>
              <a:t>(1)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7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</a:rPr>
              <a:t>O</a:t>
            </a:r>
            <a:r>
              <a:rPr lang="en">
                <a:solidFill>
                  <a:schemeClr val="dk1"/>
                </a:solidFill>
              </a:rPr>
              <a:t>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 baseline="30000">
                <a:solidFill>
                  <a:schemeClr val="dk1"/>
                </a:solidFill>
              </a:rPr>
              <a:t>2</a:t>
            </a:r>
            <a:r>
              <a:rPr lang="en">
                <a:solidFill>
                  <a:schemeClr val="dk1"/>
                </a:solidFill>
              </a:rPr>
              <a:t>)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O</a:t>
            </a:r>
            <a:r>
              <a:rPr lang="en">
                <a:solidFill>
                  <a:srgbClr val="FFFFFF"/>
                </a:solidFill>
              </a:rPr>
              <a:t>(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 log 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)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O</a:t>
            </a:r>
            <a:r>
              <a:rPr lang="en">
                <a:solidFill>
                  <a:srgbClr val="FFFFFF"/>
                </a:solidFill>
              </a:rPr>
              <a:t>(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)              </a:t>
            </a:r>
            <a:r>
              <a:rPr lang="en">
                <a:solidFill>
                  <a:srgbClr val="666666"/>
                </a:solidFill>
              </a:rPr>
              <a:t>linear search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O</a:t>
            </a:r>
            <a:r>
              <a:rPr lang="en">
                <a:solidFill>
                  <a:srgbClr val="FFFFFF"/>
                </a:solidFill>
              </a:rPr>
              <a:t>(log 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)</a:t>
            </a:r>
            <a:r>
              <a:rPr lang="en">
                <a:solidFill>
                  <a:schemeClr val="dk1"/>
                </a:solidFill>
              </a:rPr>
              <a:t>        </a:t>
            </a:r>
            <a:r>
              <a:rPr lang="en">
                <a:solidFill>
                  <a:srgbClr val="666666"/>
                </a:solidFill>
              </a:rPr>
              <a:t>binary search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O</a:t>
            </a:r>
            <a:r>
              <a:rPr lang="en">
                <a:solidFill>
                  <a:srgbClr val="FFFFFF"/>
                </a:solidFill>
              </a:rPr>
              <a:t>(1)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8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Ω</a:t>
            </a:r>
            <a:endParaRPr sz="60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8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Ω(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 baseline="30000">
                <a:solidFill>
                  <a:schemeClr val="dk1"/>
                </a:solidFill>
              </a:rPr>
              <a:t>2</a:t>
            </a:r>
            <a:r>
              <a:rPr lang="en">
                <a:solidFill>
                  <a:schemeClr val="dk1"/>
                </a:solidFill>
              </a:rPr>
              <a:t>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Ω(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 log 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Ω(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)      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Ω(log 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)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FF"/>
                </a:solidFill>
              </a:rPr>
              <a:t>Ω(1)              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8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Ω(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 baseline="30000">
                <a:solidFill>
                  <a:schemeClr val="dk1"/>
                </a:solidFill>
              </a:rPr>
              <a:t>2</a:t>
            </a:r>
            <a:r>
              <a:rPr lang="en">
                <a:solidFill>
                  <a:schemeClr val="dk1"/>
                </a:solidFill>
              </a:rPr>
              <a:t>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Ω(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 log 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Ω(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)      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Ω(log 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)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FF"/>
                </a:solidFill>
              </a:rPr>
              <a:t>Ω(1)              </a:t>
            </a:r>
            <a:r>
              <a:rPr lang="en">
                <a:solidFill>
                  <a:srgbClr val="666666"/>
                </a:solidFill>
              </a:rPr>
              <a:t>linear search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8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Ω(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 baseline="30000">
                <a:solidFill>
                  <a:schemeClr val="dk1"/>
                </a:solidFill>
              </a:rPr>
              <a:t>2</a:t>
            </a:r>
            <a:r>
              <a:rPr lang="en">
                <a:solidFill>
                  <a:schemeClr val="dk1"/>
                </a:solidFill>
              </a:rPr>
              <a:t>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Ω(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 log 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Ω(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)      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Ω(log 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)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FF"/>
                </a:solidFill>
              </a:rPr>
              <a:t>Ω(1)              </a:t>
            </a:r>
            <a:r>
              <a:rPr lang="en">
                <a:solidFill>
                  <a:srgbClr val="666666"/>
                </a:solidFill>
              </a:rPr>
              <a:t>linear search, binary search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4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30"/>
          <p:cNvSpPr txBox="1"/>
          <p:nvPr/>
        </p:nvSpPr>
        <p:spPr>
          <a:xfrm>
            <a:off x="2400098" y="205078"/>
            <a:ext cx="656400" cy="5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FFFFFF"/>
                </a:solidFill>
                <a:highlight>
                  <a:srgbClr val="000000"/>
                </a:highlight>
              </a:rPr>
              <a:t>n</a:t>
            </a:r>
            <a:endParaRPr sz="2400"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8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Θ</a:t>
            </a:r>
            <a:endParaRPr sz="60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8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Θ(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 baseline="30000">
                <a:solidFill>
                  <a:schemeClr val="dk1"/>
                </a:solidFill>
              </a:rPr>
              <a:t>2</a:t>
            </a:r>
            <a:r>
              <a:rPr lang="en">
                <a:solidFill>
                  <a:schemeClr val="dk1"/>
                </a:solidFill>
              </a:rPr>
              <a:t>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Θ(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 log 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Θ(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)      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Θ(log 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)   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FF"/>
                </a:solidFill>
              </a:rPr>
              <a:t>Θ(1)          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8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asymptotic notation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8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linear search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8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string.h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8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uFill>
                  <a:noFill/>
                </a:uFill>
                <a:hlinkClick r:id="rId3"/>
              </a:rPr>
              <a:t>manual.cs50.io/#string.h</a:t>
            </a:r>
            <a:endParaRPr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9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strcmp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9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structures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9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person people[]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9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string name;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string number;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4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1"/>
          <p:cNvSpPr txBox="1"/>
          <p:nvPr/>
        </p:nvSpPr>
        <p:spPr>
          <a:xfrm>
            <a:off x="3158292" y="196875"/>
            <a:ext cx="656400" cy="5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FFFFFF"/>
                </a:solidFill>
                <a:highlight>
                  <a:srgbClr val="000000"/>
                </a:highlight>
              </a:rPr>
              <a:t>n</a:t>
            </a:r>
            <a:r>
              <a:rPr lang="en" sz="2400">
                <a:solidFill>
                  <a:srgbClr val="FFFFFF"/>
                </a:solidFill>
                <a:highlight>
                  <a:srgbClr val="000000"/>
                </a:highlight>
              </a:rPr>
              <a:t>/2</a:t>
            </a:r>
            <a:endParaRPr sz="2400"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  <p:sp>
        <p:nvSpPr>
          <p:cNvPr id="133" name="Google Shape;133;p31"/>
          <p:cNvSpPr txBox="1"/>
          <p:nvPr/>
        </p:nvSpPr>
        <p:spPr>
          <a:xfrm>
            <a:off x="2400098" y="205078"/>
            <a:ext cx="656400" cy="5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FFFFFF"/>
                </a:solidFill>
                <a:highlight>
                  <a:srgbClr val="000000"/>
                </a:highlight>
              </a:rPr>
              <a:t>n</a:t>
            </a:r>
            <a:endParaRPr sz="2400"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9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typedef struct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{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string name;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string number;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person;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9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typedef struct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{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string name;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string number;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} person;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9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sorting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97"/>
          <p:cNvSpPr/>
          <p:nvPr/>
        </p:nvSpPr>
        <p:spPr>
          <a:xfrm>
            <a:off x="3209457" y="1232100"/>
            <a:ext cx="2676600" cy="26793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97"/>
          <p:cNvSpPr txBox="1"/>
          <p:nvPr/>
        </p:nvSpPr>
        <p:spPr>
          <a:xfrm>
            <a:off x="1283157" y="2195550"/>
            <a:ext cx="1926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input →  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570" name="Google Shape;570;p97"/>
          <p:cNvSpPr txBox="1"/>
          <p:nvPr/>
        </p:nvSpPr>
        <p:spPr>
          <a:xfrm>
            <a:off x="5886057" y="2195550"/>
            <a:ext cx="2220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 → output</a:t>
            </a:r>
            <a:endParaRPr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98"/>
          <p:cNvSpPr/>
          <p:nvPr/>
        </p:nvSpPr>
        <p:spPr>
          <a:xfrm>
            <a:off x="3209457" y="1232100"/>
            <a:ext cx="2676600" cy="26793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98"/>
          <p:cNvSpPr txBox="1"/>
          <p:nvPr/>
        </p:nvSpPr>
        <p:spPr>
          <a:xfrm>
            <a:off x="532847" y="2195550"/>
            <a:ext cx="26766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unsorted →  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577" name="Google Shape;577;p98"/>
          <p:cNvSpPr txBox="1"/>
          <p:nvPr/>
        </p:nvSpPr>
        <p:spPr>
          <a:xfrm>
            <a:off x="5886057" y="2195550"/>
            <a:ext cx="2220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 → output</a:t>
            </a:r>
            <a:endParaRPr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99"/>
          <p:cNvSpPr/>
          <p:nvPr/>
        </p:nvSpPr>
        <p:spPr>
          <a:xfrm>
            <a:off x="3209457" y="1232100"/>
            <a:ext cx="2676600" cy="26793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99"/>
          <p:cNvSpPr txBox="1"/>
          <p:nvPr/>
        </p:nvSpPr>
        <p:spPr>
          <a:xfrm>
            <a:off x="479547" y="2195550"/>
            <a:ext cx="2730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unsorted →  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584" name="Google Shape;584;p99"/>
          <p:cNvSpPr txBox="1"/>
          <p:nvPr/>
        </p:nvSpPr>
        <p:spPr>
          <a:xfrm>
            <a:off x="5886057" y="2195550"/>
            <a:ext cx="2220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 → sorted</a:t>
            </a:r>
            <a:endParaRPr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100"/>
          <p:cNvSpPr/>
          <p:nvPr/>
        </p:nvSpPr>
        <p:spPr>
          <a:xfrm>
            <a:off x="3209457" y="1232100"/>
            <a:ext cx="2676600" cy="26793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00"/>
          <p:cNvSpPr txBox="1"/>
          <p:nvPr/>
        </p:nvSpPr>
        <p:spPr>
          <a:xfrm>
            <a:off x="0" y="2195550"/>
            <a:ext cx="32094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→  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591" name="Google Shape;591;p100"/>
          <p:cNvSpPr txBox="1"/>
          <p:nvPr/>
        </p:nvSpPr>
        <p:spPr>
          <a:xfrm>
            <a:off x="5886057" y="2195550"/>
            <a:ext cx="2220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 → sorted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592" name="Google Shape;592;p100"/>
          <p:cNvSpPr txBox="1"/>
          <p:nvPr/>
        </p:nvSpPr>
        <p:spPr>
          <a:xfrm>
            <a:off x="164425" y="2358150"/>
            <a:ext cx="2220300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7 2 5 4 1 6 0 3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101"/>
          <p:cNvSpPr/>
          <p:nvPr/>
        </p:nvSpPr>
        <p:spPr>
          <a:xfrm>
            <a:off x="3209457" y="1232100"/>
            <a:ext cx="2676600" cy="26793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101"/>
          <p:cNvSpPr txBox="1"/>
          <p:nvPr/>
        </p:nvSpPr>
        <p:spPr>
          <a:xfrm>
            <a:off x="0" y="2195550"/>
            <a:ext cx="32094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→  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599" name="Google Shape;599;p101"/>
          <p:cNvSpPr txBox="1"/>
          <p:nvPr/>
        </p:nvSpPr>
        <p:spPr>
          <a:xfrm>
            <a:off x="5886057" y="2195550"/>
            <a:ext cx="2220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 → 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600" name="Google Shape;600;p101"/>
          <p:cNvSpPr txBox="1"/>
          <p:nvPr/>
        </p:nvSpPr>
        <p:spPr>
          <a:xfrm>
            <a:off x="164425" y="2358150"/>
            <a:ext cx="2220300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7 2 5 4 1 6 0 3</a:t>
            </a:r>
            <a:endParaRPr sz="18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01" name="Google Shape;601;p101"/>
          <p:cNvSpPr txBox="1"/>
          <p:nvPr/>
        </p:nvSpPr>
        <p:spPr>
          <a:xfrm>
            <a:off x="6691151" y="2358150"/>
            <a:ext cx="2220300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0 1 2 3 4 5 6 7</a:t>
            </a:r>
            <a:endParaRPr sz="18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10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7  2  5  4  1  6  0  3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Google Shape;611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4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32"/>
          <p:cNvSpPr txBox="1"/>
          <p:nvPr/>
        </p:nvSpPr>
        <p:spPr>
          <a:xfrm>
            <a:off x="3158292" y="196875"/>
            <a:ext cx="656400" cy="5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FFFFFF"/>
                </a:solidFill>
                <a:highlight>
                  <a:srgbClr val="000000"/>
                </a:highlight>
              </a:rPr>
              <a:t>n</a:t>
            </a:r>
            <a:r>
              <a:rPr lang="en" sz="2400">
                <a:solidFill>
                  <a:srgbClr val="FFFFFF"/>
                </a:solidFill>
                <a:highlight>
                  <a:srgbClr val="000000"/>
                </a:highlight>
              </a:rPr>
              <a:t>/2</a:t>
            </a:r>
            <a:endParaRPr sz="2400"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  <p:sp>
        <p:nvSpPr>
          <p:cNvPr id="140" name="Google Shape;140;p32"/>
          <p:cNvSpPr txBox="1"/>
          <p:nvPr/>
        </p:nvSpPr>
        <p:spPr>
          <a:xfrm>
            <a:off x="2400098" y="205078"/>
            <a:ext cx="656400" cy="5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FFFFFF"/>
                </a:solidFill>
                <a:highlight>
                  <a:srgbClr val="000000"/>
                </a:highlight>
              </a:rPr>
              <a:t>n</a:t>
            </a:r>
            <a:endParaRPr sz="2400"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  <p:sp>
        <p:nvSpPr>
          <p:cNvPr id="141" name="Google Shape;141;p32"/>
          <p:cNvSpPr txBox="1"/>
          <p:nvPr/>
        </p:nvSpPr>
        <p:spPr>
          <a:xfrm>
            <a:off x="7254138" y="2851275"/>
            <a:ext cx="1176600" cy="5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highlight>
                  <a:srgbClr val="000000"/>
                </a:highlight>
              </a:rPr>
              <a:t>log</a:t>
            </a:r>
            <a:r>
              <a:rPr lang="en" sz="2400" baseline="-25000">
                <a:solidFill>
                  <a:srgbClr val="FFFFFF"/>
                </a:solidFill>
                <a:highlight>
                  <a:srgbClr val="000000"/>
                </a:highlight>
              </a:rPr>
              <a:t>2</a:t>
            </a:r>
            <a:r>
              <a:rPr lang="en" sz="2400">
                <a:solidFill>
                  <a:srgbClr val="FFFFFF"/>
                </a:solidFill>
                <a:highlight>
                  <a:srgbClr val="000000"/>
                </a:highlight>
              </a:rPr>
              <a:t> </a:t>
            </a:r>
            <a:r>
              <a:rPr lang="en" sz="2400" i="1">
                <a:solidFill>
                  <a:srgbClr val="FFFFFF"/>
                </a:solidFill>
                <a:highlight>
                  <a:srgbClr val="000000"/>
                </a:highlight>
              </a:rPr>
              <a:t>n</a:t>
            </a:r>
            <a:endParaRPr sz="2400" i="1"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10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selection sort</a:t>
            </a:r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1" name="Google Shape;621;p105"/>
          <p:cNvGraphicFramePr/>
          <p:nvPr/>
        </p:nvGraphicFramePr>
        <p:xfrm>
          <a:off x="-571500" y="-304800"/>
          <a:ext cx="10287000" cy="5715000"/>
        </p:xfrm>
        <a:graphic>
          <a:graphicData uri="http://schemas.openxmlformats.org/drawingml/2006/table">
            <a:tbl>
              <a:tblPr>
                <a:noFill/>
                <a:tableStyleId>{C2152C16-7A14-4FC3-AA19-C3280A4AE550}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[0]</a:t>
                      </a: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[1]</a:t>
                      </a: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[2]</a:t>
                      </a: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...</a:t>
                      </a: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[n-3]</a:t>
                      </a: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[n-2]</a:t>
                      </a: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[n-1]</a:t>
                      </a: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22" name="Google Shape;622;p105"/>
          <p:cNvSpPr/>
          <p:nvPr/>
        </p:nvSpPr>
        <p:spPr>
          <a:xfrm>
            <a:off x="663324" y="2494200"/>
            <a:ext cx="117000" cy="117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105"/>
          <p:cNvSpPr/>
          <p:nvPr/>
        </p:nvSpPr>
        <p:spPr>
          <a:xfrm>
            <a:off x="1842774" y="2494200"/>
            <a:ext cx="117000" cy="117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105"/>
          <p:cNvSpPr/>
          <p:nvPr/>
        </p:nvSpPr>
        <p:spPr>
          <a:xfrm>
            <a:off x="2988825" y="2513250"/>
            <a:ext cx="117000" cy="117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105"/>
          <p:cNvSpPr/>
          <p:nvPr/>
        </p:nvSpPr>
        <p:spPr>
          <a:xfrm>
            <a:off x="4168275" y="2513250"/>
            <a:ext cx="117000" cy="117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105"/>
          <p:cNvSpPr/>
          <p:nvPr/>
        </p:nvSpPr>
        <p:spPr>
          <a:xfrm>
            <a:off x="5257824" y="2503725"/>
            <a:ext cx="117000" cy="117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105"/>
          <p:cNvSpPr/>
          <p:nvPr/>
        </p:nvSpPr>
        <p:spPr>
          <a:xfrm>
            <a:off x="6437274" y="2503725"/>
            <a:ext cx="117000" cy="117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105"/>
          <p:cNvSpPr/>
          <p:nvPr/>
        </p:nvSpPr>
        <p:spPr>
          <a:xfrm>
            <a:off x="7583325" y="2522775"/>
            <a:ext cx="117000" cy="117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10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For i from 0 to n-1</a:t>
            </a: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Find smallest number between numbers[i] and numbers[n-1]</a:t>
            </a: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Swap smallest number with numbers[i]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10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7  2  5  4  1  6  0  3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0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7  2  5  4  1  6  0  3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44" name="Google Shape;644;p108"/>
          <p:cNvSpPr txBox="1"/>
          <p:nvPr/>
        </p:nvSpPr>
        <p:spPr>
          <a:xfrm>
            <a:off x="1559328" y="2980675"/>
            <a:ext cx="698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[i]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0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7  2  5  4  1  6  0  3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50" name="Google Shape;650;p109"/>
          <p:cNvSpPr txBox="1"/>
          <p:nvPr/>
        </p:nvSpPr>
        <p:spPr>
          <a:xfrm>
            <a:off x="1559328" y="2980675"/>
            <a:ext cx="698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[i]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51" name="Google Shape;651;p109"/>
          <p:cNvSpPr txBox="1"/>
          <p:nvPr/>
        </p:nvSpPr>
        <p:spPr>
          <a:xfrm>
            <a:off x="1559328" y="2980675"/>
            <a:ext cx="698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[i]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52" name="Google Shape;652;p109"/>
          <p:cNvSpPr txBox="1"/>
          <p:nvPr/>
        </p:nvSpPr>
        <p:spPr>
          <a:xfrm>
            <a:off x="6802697" y="2980675"/>
            <a:ext cx="8223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[n-1]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1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7</a:t>
            </a:r>
            <a:r>
              <a:rPr lang="en">
                <a:latin typeface="Consolas"/>
                <a:ea typeface="Consolas"/>
                <a:cs typeface="Consolas"/>
                <a:sym typeface="Consolas"/>
              </a:rPr>
              <a:t>  2  5  4  1  6  0  3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58" name="Google Shape;658;p110"/>
          <p:cNvSpPr txBox="1"/>
          <p:nvPr/>
        </p:nvSpPr>
        <p:spPr>
          <a:xfrm>
            <a:off x="1559328" y="2980675"/>
            <a:ext cx="698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[i]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59" name="Google Shape;659;p110"/>
          <p:cNvSpPr txBox="1"/>
          <p:nvPr/>
        </p:nvSpPr>
        <p:spPr>
          <a:xfrm>
            <a:off x="1559328" y="2980675"/>
            <a:ext cx="698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[i]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60" name="Google Shape;660;p110"/>
          <p:cNvSpPr txBox="1"/>
          <p:nvPr/>
        </p:nvSpPr>
        <p:spPr>
          <a:xfrm>
            <a:off x="6802697" y="2980675"/>
            <a:ext cx="8223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[n-1]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1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7  </a:t>
            </a: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latin typeface="Consolas"/>
                <a:ea typeface="Consolas"/>
                <a:cs typeface="Consolas"/>
                <a:sym typeface="Consolas"/>
              </a:rPr>
              <a:t>  5  4  1  6  0  3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66" name="Google Shape;666;p111"/>
          <p:cNvSpPr txBox="1"/>
          <p:nvPr/>
        </p:nvSpPr>
        <p:spPr>
          <a:xfrm>
            <a:off x="1559328" y="2980675"/>
            <a:ext cx="698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[i]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67" name="Google Shape;667;p111"/>
          <p:cNvSpPr txBox="1"/>
          <p:nvPr/>
        </p:nvSpPr>
        <p:spPr>
          <a:xfrm>
            <a:off x="1559328" y="2980675"/>
            <a:ext cx="698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[i]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68" name="Google Shape;668;p111"/>
          <p:cNvSpPr txBox="1"/>
          <p:nvPr/>
        </p:nvSpPr>
        <p:spPr>
          <a:xfrm>
            <a:off x="6802697" y="2980675"/>
            <a:ext cx="8223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[n-1]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11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7  2  5  4  </a:t>
            </a: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latin typeface="Consolas"/>
                <a:ea typeface="Consolas"/>
                <a:cs typeface="Consolas"/>
                <a:sym typeface="Consolas"/>
              </a:rPr>
              <a:t>  6  0  3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74" name="Google Shape;674;p112"/>
          <p:cNvSpPr txBox="1"/>
          <p:nvPr/>
        </p:nvSpPr>
        <p:spPr>
          <a:xfrm>
            <a:off x="1559328" y="2980675"/>
            <a:ext cx="698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[i]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75" name="Google Shape;675;p112"/>
          <p:cNvSpPr txBox="1"/>
          <p:nvPr/>
        </p:nvSpPr>
        <p:spPr>
          <a:xfrm>
            <a:off x="1559328" y="2980675"/>
            <a:ext cx="698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[i]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76" name="Google Shape;676;p112"/>
          <p:cNvSpPr txBox="1"/>
          <p:nvPr/>
        </p:nvSpPr>
        <p:spPr>
          <a:xfrm>
            <a:off x="6802697" y="2980675"/>
            <a:ext cx="8223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[n-1]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11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7  2  5  4  1  6  </a:t>
            </a: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0</a:t>
            </a:r>
            <a:r>
              <a:rPr lang="en">
                <a:latin typeface="Consolas"/>
                <a:ea typeface="Consolas"/>
                <a:cs typeface="Consolas"/>
                <a:sym typeface="Consolas"/>
              </a:rPr>
              <a:t>  3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82" name="Google Shape;682;p113"/>
          <p:cNvSpPr txBox="1"/>
          <p:nvPr/>
        </p:nvSpPr>
        <p:spPr>
          <a:xfrm>
            <a:off x="1559328" y="2980675"/>
            <a:ext cx="698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[i]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83" name="Google Shape;683;p113"/>
          <p:cNvSpPr txBox="1"/>
          <p:nvPr/>
        </p:nvSpPr>
        <p:spPr>
          <a:xfrm>
            <a:off x="1559328" y="2980675"/>
            <a:ext cx="698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[i]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84" name="Google Shape;684;p113"/>
          <p:cNvSpPr txBox="1"/>
          <p:nvPr/>
        </p:nvSpPr>
        <p:spPr>
          <a:xfrm>
            <a:off x="6802697" y="2980675"/>
            <a:ext cx="8223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[n-1]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832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1700">
                <a:solidFill>
                  <a:srgbClr val="FFFFFF"/>
                </a:solidFill>
              </a:rPr>
            </a:br>
            <a:endParaRPr sz="1700">
              <a:solidFill>
                <a:srgbClr val="FFFFFF"/>
              </a:solidFill>
            </a:endParaRPr>
          </a:p>
          <a:p>
            <a:pPr marL="457200" lvl="0" indent="-3365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700"/>
              <a:buAutoNum type="arabicPeriod"/>
            </a:pPr>
            <a:r>
              <a:rPr lang="en" sz="1700">
                <a:solidFill>
                  <a:srgbClr val="FFFFFF"/>
                </a:solidFill>
              </a:rPr>
              <a:t>Stand up and think of the number 1.</a:t>
            </a:r>
            <a:endParaRPr sz="1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1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7</a:t>
            </a:r>
            <a:r>
              <a:rPr lang="en">
                <a:latin typeface="Consolas"/>
                <a:ea typeface="Consolas"/>
                <a:cs typeface="Consolas"/>
                <a:sym typeface="Consolas"/>
              </a:rPr>
              <a:t>  2  5  4  1  6  </a:t>
            </a: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0</a:t>
            </a:r>
            <a:r>
              <a:rPr lang="en">
                <a:latin typeface="Consolas"/>
                <a:ea typeface="Consolas"/>
                <a:cs typeface="Consolas"/>
                <a:sym typeface="Consolas"/>
              </a:rPr>
              <a:t>  3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90" name="Google Shape;690;p114"/>
          <p:cNvSpPr txBox="1"/>
          <p:nvPr/>
        </p:nvSpPr>
        <p:spPr>
          <a:xfrm>
            <a:off x="1559328" y="2980675"/>
            <a:ext cx="698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[i]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91" name="Google Shape;691;p114"/>
          <p:cNvSpPr txBox="1"/>
          <p:nvPr/>
        </p:nvSpPr>
        <p:spPr>
          <a:xfrm>
            <a:off x="1559328" y="2980675"/>
            <a:ext cx="698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[i]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92" name="Google Shape;692;p114"/>
          <p:cNvSpPr txBox="1"/>
          <p:nvPr/>
        </p:nvSpPr>
        <p:spPr>
          <a:xfrm>
            <a:off x="6802697" y="2980675"/>
            <a:ext cx="8223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[n-1]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1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0</a:t>
            </a:r>
            <a:r>
              <a:rPr lang="en">
                <a:latin typeface="Consolas"/>
                <a:ea typeface="Consolas"/>
                <a:cs typeface="Consolas"/>
                <a:sym typeface="Consolas"/>
              </a:rPr>
              <a:t>  2  5  4  1  6  </a:t>
            </a:r>
            <a:r>
              <a:rPr lang="en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7</a:t>
            </a:r>
            <a:r>
              <a:rPr lang="en">
                <a:latin typeface="Consolas"/>
                <a:ea typeface="Consolas"/>
                <a:cs typeface="Consolas"/>
                <a:sym typeface="Consolas"/>
              </a:rPr>
              <a:t>  3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98" name="Google Shape;698;p115"/>
          <p:cNvSpPr txBox="1"/>
          <p:nvPr/>
        </p:nvSpPr>
        <p:spPr>
          <a:xfrm>
            <a:off x="1559328" y="2980675"/>
            <a:ext cx="698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[i]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99" name="Google Shape;699;p115"/>
          <p:cNvSpPr txBox="1"/>
          <p:nvPr/>
        </p:nvSpPr>
        <p:spPr>
          <a:xfrm>
            <a:off x="1559328" y="2980675"/>
            <a:ext cx="698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[i]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00" name="Google Shape;700;p115"/>
          <p:cNvSpPr txBox="1"/>
          <p:nvPr/>
        </p:nvSpPr>
        <p:spPr>
          <a:xfrm>
            <a:off x="6802697" y="2980675"/>
            <a:ext cx="8223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[n-1]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11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0</a:t>
            </a:r>
            <a:r>
              <a:rPr lang="en">
                <a:latin typeface="Consolas"/>
                <a:ea typeface="Consolas"/>
                <a:cs typeface="Consolas"/>
                <a:sym typeface="Consolas"/>
              </a:rPr>
              <a:t>  2  5  4  1  6  7  3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06" name="Google Shape;706;p116"/>
          <p:cNvSpPr txBox="1"/>
          <p:nvPr/>
        </p:nvSpPr>
        <p:spPr>
          <a:xfrm>
            <a:off x="1559328" y="2980675"/>
            <a:ext cx="698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[i]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07" name="Google Shape;707;p116"/>
          <p:cNvSpPr txBox="1"/>
          <p:nvPr/>
        </p:nvSpPr>
        <p:spPr>
          <a:xfrm>
            <a:off x="1559328" y="2980675"/>
            <a:ext cx="698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[i]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08" name="Google Shape;708;p116"/>
          <p:cNvSpPr txBox="1"/>
          <p:nvPr/>
        </p:nvSpPr>
        <p:spPr>
          <a:xfrm>
            <a:off x="6802697" y="2980675"/>
            <a:ext cx="8223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[n-1]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11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000000"/>
                </a:highlight>
                <a:latin typeface="Consolas"/>
                <a:ea typeface="Consolas"/>
                <a:cs typeface="Consolas"/>
                <a:sym typeface="Consolas"/>
              </a:rPr>
              <a:t>0</a:t>
            </a:r>
            <a:r>
              <a:rPr lang="en">
                <a:latin typeface="Consolas"/>
                <a:ea typeface="Consolas"/>
                <a:cs typeface="Consolas"/>
                <a:sym typeface="Consolas"/>
              </a:rPr>
              <a:t>  2  5  4  1  6  7  3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14" name="Google Shape;714;p117"/>
          <p:cNvSpPr txBox="1"/>
          <p:nvPr/>
        </p:nvSpPr>
        <p:spPr>
          <a:xfrm>
            <a:off x="1559328" y="2980675"/>
            <a:ext cx="698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[i]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15" name="Google Shape;715;p117"/>
          <p:cNvSpPr txBox="1"/>
          <p:nvPr/>
        </p:nvSpPr>
        <p:spPr>
          <a:xfrm>
            <a:off x="1559328" y="2980675"/>
            <a:ext cx="698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[i]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16" name="Google Shape;716;p117"/>
          <p:cNvSpPr txBox="1"/>
          <p:nvPr/>
        </p:nvSpPr>
        <p:spPr>
          <a:xfrm>
            <a:off x="6802697" y="2980675"/>
            <a:ext cx="8223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[n-1]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11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000000"/>
                </a:highlight>
                <a:latin typeface="Consolas"/>
                <a:ea typeface="Consolas"/>
                <a:cs typeface="Consolas"/>
                <a:sym typeface="Consolas"/>
              </a:rPr>
              <a:t>0</a:t>
            </a:r>
            <a:r>
              <a:rPr lang="en">
                <a:latin typeface="Consolas"/>
                <a:ea typeface="Consolas"/>
                <a:cs typeface="Consolas"/>
                <a:sym typeface="Consolas"/>
              </a:rPr>
              <a:t>  2  5  4  1  6  7  3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22" name="Google Shape;722;p118"/>
          <p:cNvSpPr txBox="1"/>
          <p:nvPr/>
        </p:nvSpPr>
        <p:spPr>
          <a:xfrm>
            <a:off x="2321328" y="2980675"/>
            <a:ext cx="698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[i]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23" name="Google Shape;723;p118"/>
          <p:cNvSpPr txBox="1"/>
          <p:nvPr/>
        </p:nvSpPr>
        <p:spPr>
          <a:xfrm>
            <a:off x="6802697" y="2980675"/>
            <a:ext cx="8223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[n-1]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(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 – 1)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1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(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 – 1) + (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 – 2)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1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(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 – 1) + (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 – 2)</a:t>
            </a:r>
            <a:r>
              <a:rPr lang="en">
                <a:solidFill>
                  <a:schemeClr val="dk1"/>
                </a:solidFill>
              </a:rPr>
              <a:t> + 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 – 3)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1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(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 – 1) + (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 – 2)</a:t>
            </a:r>
            <a:r>
              <a:rPr lang="en">
                <a:solidFill>
                  <a:schemeClr val="dk1"/>
                </a:solidFill>
              </a:rPr>
              <a:t> + (</a:t>
            </a:r>
            <a:r>
              <a:rPr lang="en" i="1">
                <a:solidFill>
                  <a:schemeClr val="dk1"/>
                </a:solidFill>
              </a:rPr>
              <a:t>n</a:t>
            </a:r>
            <a:r>
              <a:rPr lang="en">
                <a:solidFill>
                  <a:schemeClr val="dk1"/>
                </a:solidFill>
              </a:rPr>
              <a:t> – 3)</a:t>
            </a:r>
            <a:r>
              <a:rPr lang="en">
                <a:solidFill>
                  <a:srgbClr val="FFFFFF"/>
                </a:solidFill>
              </a:rPr>
              <a:t> + ... + 1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1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(</a:t>
            </a:r>
            <a:r>
              <a:rPr lang="en" i="1">
                <a:solidFill>
                  <a:srgbClr val="666666"/>
                </a:solidFill>
              </a:rPr>
              <a:t>n</a:t>
            </a:r>
            <a:r>
              <a:rPr lang="en">
                <a:solidFill>
                  <a:srgbClr val="666666"/>
                </a:solidFill>
              </a:rPr>
              <a:t> – 1) + (</a:t>
            </a:r>
            <a:r>
              <a:rPr lang="en" i="1">
                <a:solidFill>
                  <a:srgbClr val="666666"/>
                </a:solidFill>
              </a:rPr>
              <a:t>n</a:t>
            </a:r>
            <a:r>
              <a:rPr lang="en">
                <a:solidFill>
                  <a:srgbClr val="666666"/>
                </a:solidFill>
              </a:rPr>
              <a:t> – 2) + (</a:t>
            </a:r>
            <a:r>
              <a:rPr lang="en" i="1">
                <a:solidFill>
                  <a:srgbClr val="666666"/>
                </a:solidFill>
              </a:rPr>
              <a:t>n</a:t>
            </a:r>
            <a:r>
              <a:rPr lang="en">
                <a:solidFill>
                  <a:srgbClr val="666666"/>
                </a:solidFill>
              </a:rPr>
              <a:t> – 3) + ... + 1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(</a:t>
            </a:r>
            <a:r>
              <a:rPr lang="en" i="1">
                <a:solidFill>
                  <a:srgbClr val="FFFFFF"/>
                </a:solidFill>
              </a:rPr>
              <a:t>n</a:t>
            </a:r>
            <a:r>
              <a:rPr lang="en">
                <a:solidFill>
                  <a:srgbClr val="FFFFFF"/>
                </a:solidFill>
              </a:rPr>
              <a:t> – 1)/2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3798</Words>
  <Application>Microsoft Office PowerPoint</Application>
  <PresentationFormat>On-screen Show (16:9)</PresentationFormat>
  <Paragraphs>1254</Paragraphs>
  <Slides>224</Slides>
  <Notes>224</Notes>
  <HiddenSlides>11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224</vt:i4>
      </vt:variant>
    </vt:vector>
  </HeadingPairs>
  <TitlesOfParts>
    <vt:vector size="228" baseType="lpstr">
      <vt:lpstr>Arial</vt:lpstr>
      <vt:lpstr>Consolas</vt:lpstr>
      <vt:lpstr>Simple Dark</vt:lpstr>
      <vt:lpstr>Simple Dark</vt:lpstr>
      <vt:lpstr>PowerPoint Presentation</vt:lpstr>
      <vt:lpstr>This is CS50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searching</vt:lpstr>
      <vt:lpstr>PowerPoint Presentation</vt:lpstr>
      <vt:lpstr>PowerPoint Presentation</vt:lpstr>
      <vt:lpstr>PowerPoint Presentation</vt:lpstr>
      <vt:lpstr>algorithm</vt:lpstr>
      <vt:lpstr>PowerPoint Presentation</vt:lpstr>
      <vt:lpstr>PowerPoint Presentation</vt:lpstr>
      <vt:lpstr>linear 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binary search</vt:lpstr>
      <vt:lpstr>PowerPoint Presentation</vt:lpstr>
      <vt:lpstr>PowerPoint Presentation</vt:lpstr>
      <vt:lpstr>PowerPoint Presentation</vt:lpstr>
      <vt:lpstr>PowerPoint Presentation</vt:lpstr>
      <vt:lpstr>running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</vt:lpstr>
      <vt:lpstr>PowerPoint Presentation</vt:lpstr>
      <vt:lpstr>PowerPoint Presentation</vt:lpstr>
      <vt:lpstr>PowerPoint Presentation</vt:lpstr>
      <vt:lpstr>Ω</vt:lpstr>
      <vt:lpstr>PowerPoint Presentation</vt:lpstr>
      <vt:lpstr>PowerPoint Presentation</vt:lpstr>
      <vt:lpstr>PowerPoint Presentation</vt:lpstr>
      <vt:lpstr>Θ</vt:lpstr>
      <vt:lpstr>PowerPoint Presentation</vt:lpstr>
      <vt:lpstr>asymptotic notation</vt:lpstr>
      <vt:lpstr>linear search</vt:lpstr>
      <vt:lpstr>string.h</vt:lpstr>
      <vt:lpstr>manual.cs50.io/#string.h</vt:lpstr>
      <vt:lpstr>strcmp</vt:lpstr>
      <vt:lpstr>data structures</vt:lpstr>
      <vt:lpstr>PowerPoint Presentation</vt:lpstr>
      <vt:lpstr>PowerPoint Presentation</vt:lpstr>
      <vt:lpstr>PowerPoint Presentation</vt:lpstr>
      <vt:lpstr>PowerPoint Presentation</vt:lpstr>
      <vt:lpstr>sorting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7  2  5  4  1  6  0  3</vt:lpstr>
      <vt:lpstr>PowerPoint Presentation</vt:lpstr>
      <vt:lpstr>selection sort</vt:lpstr>
      <vt:lpstr>PowerPoint Presentation</vt:lpstr>
      <vt:lpstr>PowerPoint Presentation</vt:lpstr>
      <vt:lpstr>7  2  5  4  1  6  0  3</vt:lpstr>
      <vt:lpstr>7  2  5  4  1  6  0  3</vt:lpstr>
      <vt:lpstr>7  2  5  4  1  6  0  3</vt:lpstr>
      <vt:lpstr>7  2  5  4  1  6  0  3</vt:lpstr>
      <vt:lpstr>7  2  5  4  1  6  0  3</vt:lpstr>
      <vt:lpstr>7  2  5  4  1  6  0  3</vt:lpstr>
      <vt:lpstr>7  2  5  4  1  6  0  3</vt:lpstr>
      <vt:lpstr>7  2  5  4  1  6  0  3</vt:lpstr>
      <vt:lpstr>0  2  5  4  1  6  7  3</vt:lpstr>
      <vt:lpstr>0  2  5  4  1  6  7  3</vt:lpstr>
      <vt:lpstr>0  2  5  4  1  6  7  3</vt:lpstr>
      <vt:lpstr>0  2  5  4  1  6  7  3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bubble sort</vt:lpstr>
      <vt:lpstr>PowerPoint Presentation</vt:lpstr>
      <vt:lpstr>PowerPoint Presentation</vt:lpstr>
      <vt:lpstr>PowerPoint Presentation</vt:lpstr>
      <vt:lpstr>7  2  5  4  1  6  0  3</vt:lpstr>
      <vt:lpstr>7  2  5  4  1  6  0  3</vt:lpstr>
      <vt:lpstr>2  7  5  4  1  6  0  3</vt:lpstr>
      <vt:lpstr>2  7  5  4  1  6  0  3</vt:lpstr>
      <vt:lpstr>2  5  7  4  1  6  0  3</vt:lpstr>
      <vt:lpstr>2  5  7  4  1  6  0  3</vt:lpstr>
      <vt:lpstr>2  5  4  7  1  6  0  3</vt:lpstr>
      <vt:lpstr>2  5  4  7  1  6  0  3</vt:lpstr>
      <vt:lpstr>2  5  4  1  7  6  0  3</vt:lpstr>
      <vt:lpstr>2  5  4  1  7  6  0  3</vt:lpstr>
      <vt:lpstr>2  5  4  1  6  7  0  3</vt:lpstr>
      <vt:lpstr>2  5  4  1  6  7  0  3</vt:lpstr>
      <vt:lpstr>2  5  4  1  6  0  7  3</vt:lpstr>
      <vt:lpstr>2  5  4  1  6  0  7  3</vt:lpstr>
      <vt:lpstr>2  5  4  1  6  0  3  7</vt:lpstr>
      <vt:lpstr>2  5  4  1  6  0  3  7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recursion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google.com/search?q=recursion </vt:lpstr>
      <vt:lpstr>merge sort</vt:lpstr>
      <vt:lpstr>PowerPoint Presentation</vt:lpstr>
      <vt:lpstr>PowerPoint Presentation</vt:lpstr>
      <vt:lpstr>PowerPoint Presentation</vt:lpstr>
      <vt:lpstr>1  3  4  6        0  2  5  7</vt:lpstr>
      <vt:lpstr>PowerPoint Presentation</vt:lpstr>
      <vt:lpstr>6  3  4  1  5  2  7  0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log2 n</vt:lpstr>
      <vt:lpstr>log2 8</vt:lpstr>
      <vt:lpstr>log2 23</vt:lpstr>
      <vt:lpstr>3</vt:lpstr>
      <vt:lpstr>PowerPoint Presentation</vt:lpstr>
      <vt:lpstr>n log2 n</vt:lpstr>
      <vt:lpstr>n log 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Ed Harris</cp:lastModifiedBy>
  <cp:revision>2</cp:revision>
  <dcterms:modified xsi:type="dcterms:W3CDTF">2025-08-05T08:03:41Z</dcterms:modified>
</cp:coreProperties>
</file>