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7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tableStyles" Target="tableStyles.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scratchblocks.github.io/#?style=scratch3&amp;script=change%20%5Bcounter%20v%5D%20by%20%5B1%5D"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scratchblocks.github.io/#?style=scratch3&amp;script=change%20%5Bcounter%20v%5D%20by%20%5B-1%5D"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mermaid.live/edit#pako:eNpNkMFugzAMhl_F8i5Dgheg06QBO-7UntZwsEg6UCGhidFAiHdfSMY0n-zvt39bXrExUmGOt958Ny1ZhkslNPh4e7469qBOIMteoVhneIFli2LhGbCdVNDKq8Cnx2T4NEPnoFfOAbekYYlUYB3HytBe7c5mrJN_XjfqXTT7XY8pDsoO1El_3bozgdyqQQnMfSrJ3gUKvfk-mticF91gvl-U4jRKYlV19GVpwDxYH_RddmzsH1Sh_Ig_CK9IcST9acwxuP0A4V5a9A"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mermaid.live/edit#pako:eNp9kMFugzAMhl_F8i6rRF-AVZXWwrGn7rSGg0XSgQoxS4xWhHj3hUSdtst8sv_f_mR7xpq1wRyvHX_VDTmBt0JZCPH6fPEShGoD2-0eDvMddjAtyTwEDcSNJnrHi8Knz5Hl5Q6th854D9KQhSmpCqs0doztxUrmodr8Yl2p8wlW_oVZln-AZQKuKWbYG9dTq8M582orlMb0RmEeUk3uplDZJfTRKHyebI35ekKG46BJTNHSh6Me87jLQy11K-x-RBPLU3pa_F2GA9l35sfg8g0ckGn4" TargetMode="External"/><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mermaid.live/edit#pako:eNptkcFugzAMhl_F8i6rRF-ArZXWBtrLTttpDQeLpAUNCE2CVoR494WgUtCWU_L792c77jBVQmKI50L9pBlpC5-MV-DO2_PJWCckK1ivt7DrbvAKbT8Gd04DqxvpY_sTx6dro-zLDXIDhTQGbEYVtKPKMRnT9t7OHGo7odgCFS1RFy3JSv0_LfIZsaNtNhMuXuAOS5y8NlSAVX9QB-8-DiOrOlnNhjxTYUYWm_X7UONZ2Yd6xABLqUvKhfvcbvBwtJksJcfQXQXpb4686p2PGqs-2irFcGg7wKYWbmaW00VTiaGH3tVI5FbpSZT--T6u0G8ywJqqL6Xuif0vYHGQ9A"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mermaid.live/edit#pako:eNptkc9ugzAMxl_F8i6rRF-ArZXWhraXnbbTGg4WSQsqEJo_WhHi3RdAMNCWU77P9s-J3WCihMQQL7n6TlLSFj4ZL8Gft-ezsd6IV7Beb2HXPOAV6nYI7rwHVjvZx_Znjk93p-zLAzIDuTQGbEol1IPLMZ6VXSg3Qx3zzO3EZAtmtGRetSQr9f9YtsQePHazmbiHBfe45Mq7oxys-sM89tmnbgiqilcz1G-j0-Du5yIaBQZYSF1QJvx4my7I0aaykBxDfxWkbxx52fo8clZ91GWCYffMAF0l_GdZRldNBYZ9w9GNRGaVnkzZy_dhif0uA6yo_FJqLGx_AMcUkcQ"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mermaid.live/edit#pako:eNptkctOwzAQRX9lNGyolP5AQJVonYoNK1hRZzGK3SYisVM_RKMo_45jKxUReOU5M_dqHiNWWkjM8dzq76om4-CDcQXhvTyerAug3MB2u4P9eINnGKaU3AcGzngZc4cTx4er1-7pBo2FVloLriYFQ6Icy1-yM7U26Vjw3N092cqzWHtejCQnzf-2bG17XEvl1VMLTv-RHWP16zyn7stNgocEU1AsAWbYSdNRI8KuxjnJ0dWykxzz8BVkvjhyNYU68k6_D6rCfJ4lQ9-L0Dlr6GKowzy2udBCNE6bO5QxfEsXiYfJsCf1qfUinH4AYdKEwg"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scratchblocks.github.io/#?style=scratch3&amp;script=repeat%20%5B3%5D%0Asay%5Bmeow%5D"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https://mermaid.live/edit#pako:eNpNkEFvwjAMhf-KZS4gioS0WzeQgHa3ncaJpgerSUc0EnchFZqq_velCUz4ZH9-fnrygA1LhTm2F741Z3IejoWwEGo3r64-gHoBq9UW9pWGDazrtNxHdhg0vMHLmNghMPCuV3FXVAJnPz37V6P4ljqB9_MiSspKL5d3UibDJ6eWLtdk9T4l4a5eCIsZGuUMaRkyD5NaoD8rowTmoZXkvgUKOwYd9Z4_f22D-ZQpw76T5FWh6cuRwTzaP2gptWf3D1UcP9Jn4oMy7MiemB-H4x_2fV7F"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3" Type="http://schemas.openxmlformats.org/officeDocument/2006/relationships/hyperlink" Target="https://mermaid.live/edit#pako:eNpNkEFvwjAMhf-KZS4gioS0WzeQgHa3ncaJpgerSUc0EnchFZqq_velCUz4ZH9-fnrygA1LhTm2F741Z3IejoWwEGo3r64-gHoBq9UW9pWGDazrtNxHdhg0vMHLmNghMPCuV3FXVAJnPz37V6P4ljqB9_MiSspKL5d3UibDJ6eWLtdk9T4l4a5eCIsZGuUMaRkyD5NaoD8rowTmoZXkvgUKOwYd9Z4_f22D-ZQpw76T5FWh6cuRwTzaP2gptWf3D1UcP9Jn4oMy7MiemB-H4x_2fV7F"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https://scratchblocks.github.io/#?style=scratch3&amp;script=forever%0Asay%5Bmeow%5D"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emojipedia.org/cookie/"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3" Type="http://schemas.openxmlformats.org/officeDocument/2006/relationships/hyperlink" Target="http://arstechnica.com/information-technology/2015/05/boeing-787-dreamliners-contain-a-potentially-catastrophic-software-bug/" TargetMode="External"/><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https://pacman.fandom.com/wiki/Map_256_Glitch" TargetMode="External"/><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7qirrV8w5S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cratchblocks.github.io/#?style=scratch3&amp;script=when%20green%20flag%20clicked%0Asay%20%5Bhello%2C%20world%5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ratchblocks.github.io/#?style=scratch3&amp;script=when%20green%20flag%20clicked%0Asay%20%5Bhello%2C%20world%5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ditor.codecogs.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scratchblocks.github.io/#?style=scratch3&amp;script=say%20%5B%5D"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scratchblocks.github.io/#?style=scratch3&amp;script=say%20%5Bhello%2C%20world%5D"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scratchblocks.github.io/#?style=scratch3&amp;script=when%20green%20flag%20clicked%0Aask%20%5BWhat's%20your%20name%3F%20%5D%20and%20wait%0Asay(join%20%5Bhello%2C%20%5D%20(answer))"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scratchblocks.github.io/#?style=scratch3&amp;script=ask%20%5B%5D%20and%20wait"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scratchblocks.github.io/#?style=scratch3&amp;script=(answer)" TargetMode="External"/><Relationship Id="rId4" Type="http://schemas.openxmlformats.org/officeDocument/2006/relationships/hyperlink" Target="https://scratchblocks.github.io/#?style=scratch3&amp;script=ask%20%5BWhat's%20your%20name%3F%5D%20and%20wai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scratchblocks.github.io/#?style=scratch3&amp;script=ask%20%5BWhat's%20your%20name%3F%5D%20and%20wait%0A(answer)"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scratchblocks.github.io/#?style=scratch3&amp;script=say%20(join%5Bhello%2C%20%5D%20(answer)%0A"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scratchblocks.github.io/#?style=scratch3&amp;script=if%20%3C(x)%20%3C%20(y)%3E%20then%0Asay%20%5Bx%20is%20less%20than%20y%5D"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scratchblocks.github.io/#?style=scratch3&amp;script=if%20%3C(x)%20%3C%20(y)%3E%20then%0Asay%20%5Bx%20is%20less%20than%20y%5D%0Aelse%0Asay%20%5Bx%20is%20not%20less%20than%20y%5D"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scratchblocks.github.io/#?style=scratch3&amp;script=if%20%3C(x)%20%3C%20(y)%3E%20then%0Asay%20%5Bx%20is%20less%20than%20y%5D%0Aelse%0Aif%20%3C(x)%20%3E%20(y)%3E%20then%0Asay%20%5Bx%20is%20greater%20than%20y%5D%0Aelse%0Aif%20%3C(x)%20%3D%20(y)%3E%20then%0Asay%20%5Bx%20is%20equal%20to%20y%5D"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scratchblocks.github.io/#?style=scratch3&amp;script=if%20%3C(x)%20%3C%20(y)%3E%20then%0Asay%20%5Bx%20is%20less%20than%20y%5D%0Aelse%0Aif%20%3C(x)%20%3E%20(y)%3E%20then%0Asay%20%5Bx%20is%20greater%20than%20y%5D%0Aelse%0Asay%20%5Bx%20is%20equal%20to%20y%5D"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scratchblocks.github.io/#?style=scratch3&amp;script=set%20%5Bcounter%20v%5D%20to%20%5B0%5D"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00b3df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00b3df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1"/>
                </a:solidFill>
              </a:rPr>
              <a:t>Reload codespace</a:t>
            </a:r>
            <a:endParaRPr>
              <a:solidFill>
                <a:schemeClr val="dk1"/>
              </a:solidFill>
            </a:endParaRPr>
          </a:p>
          <a:p>
            <a:pPr marL="457200" lvl="0" indent="-298450" algn="l" rtl="0">
              <a:spcBef>
                <a:spcPts val="0"/>
              </a:spcBef>
              <a:spcAft>
                <a:spcPts val="0"/>
              </a:spcAft>
              <a:buSzPts val="1100"/>
              <a:buChar char="●"/>
            </a:pPr>
            <a:r>
              <a:rPr lang="en"/>
              <a:t>Uncheck VS Code tabs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70b0aa126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70b0aa126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starting today, no green flag</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503b578c04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503b578c0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503b578c04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503b578c0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503b578c04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503b578c0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1503b578c04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1503b578c0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https://scratchblocks.github.io/#?style=scratch3&amp;script=change%20%5Bcounter%20v%5D%20by%20%5B1%5D</a:t>
            </a:r>
            <a:r>
              <a:rPr lang="en"/>
              <a:t>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503b578c04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503b578c04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503b578c04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503b578c0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503b578c04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503b578c0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503b578c04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503b578c0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https://scratchblocks.github.io/#?style=scratch3&amp;script=change%20%5Bcounter%20v%5D%20by%20%5B-1%5D</a:t>
            </a:r>
            <a:r>
              <a:rPr lang="en"/>
              <a:t>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7d3d4dab6f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7d3d4dab6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compare0.c</a:t>
            </a:r>
            <a:endParaRPr/>
          </a:p>
          <a:p>
            <a:pPr marL="0" lvl="0" indent="0" algn="l" rtl="0">
              <a:spcBef>
                <a:spcPts val="0"/>
              </a:spcBef>
              <a:spcAft>
                <a:spcPts val="0"/>
              </a:spcAft>
              <a:buNone/>
            </a:pPr>
            <a:r>
              <a:rPr lang="en" u="sng">
                <a:solidFill>
                  <a:schemeClr val="hlink"/>
                </a:solidFill>
                <a:hlinkClick r:id="rId3"/>
              </a:rPr>
              <a:t>https://mermaid.live/edit#pako:eNpNkMFugzAMhl_F8i5Dgheg06QBO-7UntZwsEg6UCGhidFAiHdfSMY0n-zvt39bXrExUmGOt958Ny1ZhkslNPh4e7469qBOIMteoVhneIFli2LhGbCdVNDKq8Cnx2T4NEPnoFfOAbekYYlUYB3HytBe7c5mrJN_XjfqXTT7XY8pDsoO1El_3bozgdyqQQnMfSrJ3gUKvfk-mticF91gvl-U4jRKYlV19GVpwDxYH_RddmzsH1Sh_Ig_CK9IcST9acwxuP0A4V5a9A</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7d3d4dab6f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7d3d4dab6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compare1.c </a:t>
            </a:r>
            <a:endParaRPr/>
          </a:p>
          <a:p>
            <a:pPr marL="0" lvl="0" indent="0" algn="l" rtl="0">
              <a:spcBef>
                <a:spcPts val="0"/>
              </a:spcBef>
              <a:spcAft>
                <a:spcPts val="0"/>
              </a:spcAft>
              <a:buNone/>
            </a:pPr>
            <a:r>
              <a:rPr lang="en" u="sng">
                <a:solidFill>
                  <a:schemeClr val="hlink"/>
                </a:solidFill>
                <a:hlinkClick r:id="rId3"/>
              </a:rPr>
              <a:t>https://mermaid.live/edit#pako:eNp9kMFugzAMhl_F8i6rRF-AVZXWwrGn7rSGg0XSgQoxS4xWhHj3hUSdtst8sv_f_mR7xpq1wRyvHX_VDTmBt0JZCPH6fPEShGoD2-0eDvMddjAtyTwEDcSNJnrHi8Knz5Hl5Q6th854D9KQhSmpCqs0doztxUrmodr8Yl2p8wlW_oVZln-AZQKuKWbYG9dTq8M582orlMb0RmEeUk3uplDZJfTRKHyebI35ekKG46BJTNHSh6Me87jLQy11K-x-RBPLU3pa_F2GA9l35sfg8g0ckGn4</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70b0aa126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70b0aa126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7d3d4dab6f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27d3d4dab6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compare2.c</a:t>
            </a:r>
            <a:endParaRPr/>
          </a:p>
          <a:p>
            <a:pPr marL="0" lvl="0" indent="0" algn="l" rtl="0">
              <a:spcBef>
                <a:spcPts val="0"/>
              </a:spcBef>
              <a:spcAft>
                <a:spcPts val="0"/>
              </a:spcAft>
              <a:buNone/>
            </a:pPr>
            <a:r>
              <a:rPr lang="en" u="sng">
                <a:solidFill>
                  <a:schemeClr val="hlink"/>
                </a:solidFill>
                <a:hlinkClick r:id="rId3"/>
              </a:rPr>
              <a:t>https://mermaid.live/edit#pako:eNptkcFugzAMhl_F8i6rRF-ArZXWBtrLTttpDQeLpAUNCE2CVoR494WgUtCWU_L792c77jBVQmKI50L9pBlpC5-MV-DO2_PJWCckK1ivt7DrbvAKbT8Gd04DqxvpY_sTx6dro-zLDXIDhTQGbEYVtKPKMRnT9t7OHGo7odgCFS1RFy3JSv0_LfIZsaNtNhMuXuAOS5y8NlSAVX9QB-8-DiOrOlnNhjxTYUYWm_X7UONZ2Yd6xABLqUvKhfvcbvBwtJksJcfQXQXpb4686p2PGqs-2irFcGg7wKYWbmaW00VTiaGH3tVI5FbpSZT--T6u0G8ywJqqL6Xuif0vYHGQ9A</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7d3d4dab6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27d3d4dab6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compare3.c</a:t>
            </a:r>
            <a:endParaRPr/>
          </a:p>
          <a:p>
            <a:pPr marL="0" lvl="0" indent="0" algn="l" rtl="0">
              <a:spcBef>
                <a:spcPts val="0"/>
              </a:spcBef>
              <a:spcAft>
                <a:spcPts val="0"/>
              </a:spcAft>
              <a:buNone/>
            </a:pPr>
            <a:r>
              <a:rPr lang="en" u="sng">
                <a:solidFill>
                  <a:schemeClr val="hlink"/>
                </a:solidFill>
                <a:hlinkClick r:id="rId3"/>
              </a:rPr>
              <a:t>https://mermaid.live/edit#pako:eNptkc9ugzAMxl_F8i6rRF-ArZXWhraXnbbTGg4WSQsqEJo_WhHi3RdAMNCWU77P9s-J3WCihMQQL7n6TlLSFj4ZL8Gft-ezsd6IV7Beb2HXPOAV6nYI7rwHVjvZx_Znjk93p-zLAzIDuTQGbEol1IPLMZ6VXSg3Qx3zzO3EZAtmtGRetSQr9f9YtsQePHazmbiHBfe45Mq7oxys-sM89tmnbgiqilcz1G-j0-Du5yIaBQZYSF1QJvx4my7I0aaykBxDfxWkbxx52fo8clZ91GWCYffMAF0l_GdZRldNBYZ9w9GNRGaVnkzZy_dhif0uA6yo_FJqLGx_AMcUkcQ</a:t>
            </a:r>
            <a:endParaRPr/>
          </a:p>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7d3d4dab6f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7d3d4dab6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compare4.c</a:t>
            </a:r>
            <a:endParaRPr/>
          </a:p>
          <a:p>
            <a:pPr marL="0" lvl="0" indent="0" algn="l" rtl="0">
              <a:spcBef>
                <a:spcPts val="0"/>
              </a:spcBef>
              <a:spcAft>
                <a:spcPts val="0"/>
              </a:spcAft>
              <a:buNone/>
            </a:pPr>
            <a:r>
              <a:rPr lang="en" u="sng">
                <a:solidFill>
                  <a:schemeClr val="hlink"/>
                </a:solidFill>
                <a:hlinkClick r:id="rId3"/>
              </a:rPr>
              <a:t>https://mermaid.live/edit#pako:eNptkctOwzAQRX9lNGyolP5AQJVonYoNK1hRZzGK3SYisVM_RKMo_45jKxUReOU5M_dqHiNWWkjM8dzq76om4-CDcQXhvTyerAug3MB2u4P9eINnGKaU3AcGzngZc4cTx4er1-7pBo2FVloLriYFQ6Icy1-yM7U26Vjw3N092cqzWHtejCQnzf-2bG17XEvl1VMLTv-RHWP16zyn7stNgocEU1AsAWbYSdNRI8KuxjnJ0dWykxzz8BVkvjhyNYU68k6_D6rCfJ4lQ9-L0Dlr6GKowzy2udBCNE6bO5QxfEsXiYfJsCf1qfUinH4AYdKEwg</a:t>
            </a:r>
            <a:r>
              <a:rPr lang="en"/>
              <a:t>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7d3d4dab6f_0_6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7d3d4dab6f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7d3d4dab6f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7d3d4dab6f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7d3d4dab6f_0_6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7d3d4dab6f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7d3d4dab6f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7d3d4dab6f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agree{0,1,2}.c</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500b3df673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500b3df673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cat0.c</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500b3df673_0_9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500b3df673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https://scratchblocks.github.io/#?style=scratch3&amp;script=repeat%20%5B3%5D%0Asay%5Bmeow%5D</a:t>
            </a:r>
            <a:r>
              <a:rPr lang="en"/>
              <a:t>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fd693d6fd8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fd693d6fd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cat1.c, but use counter first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70b0aa126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70b0aa126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fd693d6fd8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fd693d6fd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cat1.c, but use counter first</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7d3d4dab6f_0_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27d3d4dab6f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mermaid.live/edit#pako:eNpNkEFvwjAMhf-KZS4gioS0WzeQgHa3ncaJpgerSUc0EnchFZqq_velCUz4ZH9-fnrygA1LhTm2F741Z3IejoWwEGo3r64-gHoBq9UW9pWGDazrtNxHdhg0vMHLmNghMPCuV3FXVAJnPz37V6P4ljqB9_MiSspKL5d3UibDJ6eWLtdk9T4l4a5eCIsZGuUMaRkyD5NaoD8rowTmoZXkvgUKOwYd9Z4_f22D-ZQpw76T5FWh6cuRwTzaP2gptWf3D1UcP9Jn4oMy7MiemB-H4x_2fV7F</a:t>
            </a:r>
            <a:r>
              <a:rPr lang="en"/>
              <a:t>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500b3df673_0_9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500b3df673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cat{2,3}.c</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00b3df673_0_7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00b3df673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cat4.c</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7d3d4dab6f_0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7d3d4dab6f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mermaid.live/edit#pako:eNpNkEFvwjAMhf-KZS4gioS0WzeQgHa3ncaJpgerSUc0EnchFZqq_velCUz4ZH9-fnrygA1LhTm2F741Z3IejoWwEGo3r64-gHoBq9UW9pWGDazrtNxHdhg0vMHLmNghMPCuV3FXVAJnPz37V6P4ljqB9_MiSspKL5d3UibDJ6eWLtdk9T4l4a5eCIsZGuUMaRkyD5NaoD8rowTmoZXkvgUKOwYd9Z4_f22D-ZQpw76T5FWh6cuRwTzaP2gptWf3D1UcP9Jn4oMy7MiemB-H4x_2fV7F</a:t>
            </a:r>
            <a:r>
              <a:rPr lang="en"/>
              <a:t>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500b3df673_0_9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500b3df673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https://scratchblocks.github.io/#?style=scratch3&amp;script=forever%0Asay%5Bmeow%5D</a:t>
            </a:r>
            <a:r>
              <a:rPr lang="en"/>
              <a:t>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500b3df673_0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1500b3df673_0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7d3d4dab6f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7d3d4dab6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7d3d4dab6f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27d3d4dab6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cat5.c</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877f02ac7e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2877f02ac7e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70b0aa126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70b0aa126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7d3d4dab6f_0_5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7d3d4dab6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7d3d4dab6f_0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7d3d4dab6f_0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7d3d4dab6f_0_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27d3d4dab6f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7d3d4dab6f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27d3d4dab6f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cat6.c</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27d3d4dab6f_0_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27d3d4dab6f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7d3d4dab6f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27d3d4dab6f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7d3d4dab6f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7d3d4dab6f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27d3d4dab6f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27d3d4dab6f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cat{7,8}.c</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fd693d6fd8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fd693d6fd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cat9.c</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27d8e88d191_3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27d8e88d191_3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https://emojipedia.org/cookie/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70b0aa126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70b0aa126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877f02ac7e_14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2877f02ac7e_1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cat{7,8}.c</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2fd693d6fd8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2fd693d6fd8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2fd693d6fd8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2fd693d6fd8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27d3d4dab6f_0_6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27d3d4dab6f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fd693d6fd8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2fd693d6fd8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fd693d6fd8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2fd693d6fd8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fd693d6fd8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2fd693d6fd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mario{0,1}.c</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2fd693d6fd8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2fd693d6fd8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fd693d6fd8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fd693d6fd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mario2.c</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2fd693d6fd8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2fd693d6fd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00b3df673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500b3df673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write, compile code</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2fd693d6fd8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2fd693d6fd8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mario{3,4,5}.c</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2fd693d6fd8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2fd693d6fd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fd693d6fd8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2fd693d6fd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27d3d4dab6f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27d3d4dab6f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7d3d4dab6f_0_7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27d3d4dab6f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calculator*.c</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fd693d6fd8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fd693d6fd8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fd693d6fd8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2fd693d6fd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2fd693d6fd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2fd693d6fd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fd693d6fd8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2fd693d6fd8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fd693d6fd8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2fd693d6fd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00b3df673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00b3df67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2fd693d6fd8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2fd693d6fd8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fd693d6fd8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2fd693d6fd8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fd693d6fd8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fd693d6fd8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fd693d6fd8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fd693d6fd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2fd693d6fd8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2fd693d6fd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2fd693d6fd8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2fd693d6fd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2fd693d6fd8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2fd693d6fd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Boeing 787</a:t>
            </a:r>
            <a:endParaRPr/>
          </a:p>
          <a:p>
            <a:pPr marL="0" lvl="0" indent="0" algn="l" rtl="0">
              <a:spcBef>
                <a:spcPts val="0"/>
              </a:spcBef>
              <a:spcAft>
                <a:spcPts val="0"/>
              </a:spcAft>
              <a:buNone/>
            </a:pPr>
            <a:endParaRPr/>
          </a:p>
          <a:p>
            <a:pPr marL="0" lvl="0" indent="0" algn="l" rtl="0">
              <a:spcBef>
                <a:spcPts val="0"/>
              </a:spcBef>
              <a:spcAft>
                <a:spcPts val="0"/>
              </a:spcAft>
              <a:buNone/>
            </a:pPr>
            <a:r>
              <a:rPr lang="en"/>
              <a:t>"a Model 787 airplane that has been powered continuously for 248 days can lose all alternating current (AC) electrical power due to the generator control units (GCUs) simultaneously going into failsafe mode," the memo stated. "This condition is caused by a software counter internal to the GCUs that will overflow after 248 days of continuous power... Boeing is in the process of developing a GCU software upgrade that will remedy the unsafe condition." - </a:t>
            </a:r>
            <a:r>
              <a:rPr lang="en" u="sng">
                <a:solidFill>
                  <a:schemeClr val="hlink"/>
                </a:solidFill>
                <a:hlinkClick r:id="rId3"/>
              </a:rPr>
              <a:t>http://arstechnica.com/information-technology/2015/05/boeing-787-dreamliners-contain-a-potentially-catastrophic-software-bug/</a:t>
            </a:r>
            <a:endParaRPr/>
          </a:p>
          <a:p>
            <a:pPr marL="0" lvl="0" indent="0" algn="l" rtl="0">
              <a:spcBef>
                <a:spcPts val="0"/>
              </a:spcBef>
              <a:spcAft>
                <a:spcPts val="0"/>
              </a:spcAft>
              <a:buNone/>
            </a:pPr>
            <a:endParaRPr/>
          </a:p>
          <a:p>
            <a:pPr marL="0" lvl="0" indent="0" algn="l" rtl="0">
              <a:spcBef>
                <a:spcPts val="0"/>
              </a:spcBef>
              <a:spcAft>
                <a:spcPts val="0"/>
              </a:spcAft>
              <a:buNone/>
            </a:pPr>
            <a:r>
              <a:rPr lang="en"/>
              <a:t>A simple guess suggests the the problem is a signed 32-bit overflow as 2^31 is the number of seconds in 248 days multiplied by 100, i.e. a counter in hundredths of of a second. </a:t>
            </a:r>
            <a:endParaRPr/>
          </a:p>
          <a:p>
            <a:pPr marL="0" lvl="0" indent="0" algn="l" rtl="0">
              <a:spcBef>
                <a:spcPts val="0"/>
              </a:spcBef>
              <a:spcAft>
                <a:spcPts val="0"/>
              </a:spcAft>
              <a:buNone/>
            </a:pPr>
            <a:r>
              <a:rPr lang="en"/>
              <a:t>https://www.i-programmer.info/news/149-security/8548-reboot-your-dreamliner-every-248-days-to-avoid-integer-overflow.html</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fd693d6fd8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2fd693d6fd8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https://pacman.fandom.com/wiki/Map_256_Glitch</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"The level counter in the original Pac-Man is stored as an 8-bit integer, meaning the highest value it can hold is 255. The level counter starts with 0 internally, but for calculating the fruit counter it adds 1; however, because of overflow, adding 1 to 255 would result in 0, and the game tries to count fruits from 1, causing the game to attempt to draw 256 fruit to the screen until it overflows to 0. The result is the garbled mess on the right side of the maze, because the screen memory starts with the bottom, followed by the columns from the right side."</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fd693d6fd8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2fd693d6fd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fd693d6fd8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2fd693d6fd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1/3</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500b3df673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500b3df673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ee4e5a99f9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ee4e5a99f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graduated</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ee4e5a99f9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ee4e5a99f9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ee4e5a99f9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ee4e5a99f9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970b0aa126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970b0aa126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ee4e5a99f9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ee4e5a99f9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1500b3df67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1500b3df67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00b3df673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00b3df673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500b3df673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500b3df673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00b3df6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00b3df6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https://www.youtube.com/watch?v=7qirrV8w5SQ</a:t>
            </a: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500b3df673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500b3df673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d693d6fd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fd693d6fd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fd693d6fd8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fd693d6fd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d693d6fd8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fd693d6fd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d693d6fd8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fd693d6fd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fd693d6fd8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fd693d6fd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d693d6fd8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fd693d6f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fd693d6fd8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fd693d6fd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7d3d4dab6f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7d3d4dab6f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hello0.c</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d693d6fd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d693d6fd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00b3df67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00b3df67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fd693d6fd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fd693d6f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https://scratchblocks.github.io/#?style=scratch3&amp;script=when%20green%20flag%20clicked%0Asay%20%5Bhello%2C%20world%5D</a:t>
            </a:r>
            <a:r>
              <a:rPr lang="en"/>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d693d6fd8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fd693d6fd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d693d6f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fd693d6f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70b0aa126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70b0aa12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d693d6fd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fd693d6fd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70b0aa126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70b0aa126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70b0aa126_0_4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70b0aa126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70b0aa126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70b0aa126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70b0aa126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70b0aa126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500b3df673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500b3df673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lot of ways to make mistakes; try omitting semicolon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00b3df673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00b3df673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https://scratchblocks.github.io/#?style=scratch3&amp;script=when%20green%20flag%20clicked%0Asay%20%5Bhello%2C%20world%5D</a:t>
            </a:r>
            <a:r>
              <a:rPr lang="en"/>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fd693d6fd8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fd693d6fd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https://editor.codecogs.com/</a:t>
            </a:r>
            <a:r>
              <a:rPr lang="en"/>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fd693d6fd8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fd693d6fd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fd693d6fd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fd693d6fd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fd693d6fd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fd693d6fd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https://scratchblocks.github.io/#?style=scratch3&amp;script=say%20%5B%5D</a:t>
            </a:r>
            <a:r>
              <a:rPr lang="en"/>
              <a:t> </a:t>
            </a:r>
            <a:endParaRPr/>
          </a:p>
          <a:p>
            <a:pPr marL="0" lvl="0" indent="0" algn="l" rtl="0">
              <a:spcBef>
                <a:spcPts val="0"/>
              </a:spcBef>
              <a:spcAft>
                <a:spcPts val="0"/>
              </a:spcAft>
              <a:buNone/>
            </a:pPr>
            <a:r>
              <a:rPr lang="en" u="sng">
                <a:solidFill>
                  <a:schemeClr val="hlink"/>
                </a:solidFill>
                <a:hlinkClick r:id="rId4"/>
              </a:rPr>
              <a:t>https://scratchblocks.github.io/#?style=scratch3&amp;script=say%20%5Bhello%2C%20world%5D</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00b3df673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00b3df673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try omitting </a:t>
            </a:r>
            <a:r>
              <a:rPr lang="en">
                <a:solidFill>
                  <a:schemeClr val="dk1"/>
                </a:solidFill>
              </a:rPr>
              <a:t>\n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fd693d6fd8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fd693d6fd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03b578c0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03b578c0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try removing stdio.h</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03b578c0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03b578c0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03b578c04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503b578c0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03b578c0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503b578c0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d3d4dab6f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d3d4dab6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503b578c0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503b578c0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03b578c0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503b578c0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03b578c0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03b578c0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503b578c0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503b578c0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03b578c0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503b578c0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7d3d4dab6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7d3d4dab6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500b3df673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500b3df673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https://scratchblocks.github.io/#?style=scratch3&amp;script=when%20green%20flag%20clicked%0Aask%20%5BWhat's%20your%20name%3F%20%5D%20and%20wait%0Asay(join%20%5Bhello%2C%20%5D%20(answer))</a:t>
            </a:r>
            <a:r>
              <a:rPr lang="en"/>
              <a:t>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fd63e5ff6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fd63e5ff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starting today, no green flag</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500b3df673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500b3df673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00b3df673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500b3df673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https://scratchblocks.github.io/#?style=scratch3&amp;script=ask%20%5B%5D%20and%20wait</a:t>
            </a:r>
            <a:endParaRPr/>
          </a:p>
          <a:p>
            <a:pPr marL="0" lvl="0" indent="0" algn="l" rtl="0">
              <a:spcBef>
                <a:spcPts val="0"/>
              </a:spcBef>
              <a:spcAft>
                <a:spcPts val="0"/>
              </a:spcAft>
              <a:buNone/>
            </a:pPr>
            <a:r>
              <a:rPr lang="en" u="sng">
                <a:solidFill>
                  <a:schemeClr val="hlink"/>
                </a:solidFill>
                <a:hlinkClick r:id="rId4"/>
              </a:rPr>
              <a:t>https://scratchblocks.github.io/#?style=scratch3&amp;script=ask%20%5BWhat's%20your%20name%3F%5D%20and%20wait</a:t>
            </a:r>
            <a:r>
              <a:rPr lang="en"/>
              <a:t> </a:t>
            </a:r>
            <a:endParaRPr/>
          </a:p>
          <a:p>
            <a:pPr marL="0" lvl="0" indent="0" algn="l" rtl="0">
              <a:spcBef>
                <a:spcPts val="0"/>
              </a:spcBef>
              <a:spcAft>
                <a:spcPts val="0"/>
              </a:spcAft>
              <a:buNone/>
            </a:pPr>
            <a:r>
              <a:rPr lang="en" u="sng">
                <a:solidFill>
                  <a:schemeClr val="hlink"/>
                </a:solidFill>
                <a:hlinkClick r:id="rId5"/>
              </a:rPr>
              <a:t>https://scratchblocks.github.io/#?style=scratch3&amp;script=(answer)</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500b3df67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500b3df6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970b0aa126_0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970b0aa126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https://scratchblocks.github.io/#?style=scratch3&amp;script=ask%20%5BWhat's%20your%20name%3F%5D%20and%20wait%0A(answer)</a:t>
            </a:r>
            <a:r>
              <a:rPr lang="en"/>
              <a:t>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70b0aa126_0_5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970b0aa126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970b0aa126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970b0aa126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500b3df673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500b3df673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970b0aa126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970b0aa126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970b0aa126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970b0aa126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970b0aa126_0_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970b0aa126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hello1.c</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70b0aa126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70b0aa126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https://scratchblocks.github.io/#?style=scratch3&amp;script=say%20(join%5Bhello%2C%20%5D%20(answer)%0A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970b0aa126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970b0aa126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970b0aa126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970b0aa126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00b3df673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500b3df67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500b3df673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500b3df673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00b3df673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500b3df673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970b0aa126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970b0aa126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hello2.c</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06e71248d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06e71248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06e71248d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306e71248d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rm hello</a:t>
            </a:r>
            <a:endParaRPr/>
          </a:p>
          <a:p>
            <a:pPr marL="0" lvl="0" indent="0" algn="l" rtl="0">
              <a:spcBef>
                <a:spcPts val="0"/>
              </a:spcBef>
              <a:spcAft>
                <a:spcPts val="0"/>
              </a:spcAft>
              <a:buNone/>
            </a:pPr>
            <a:r>
              <a:rPr lang="en"/>
              <a:t>mkdir hello/</a:t>
            </a:r>
            <a:endParaRPr/>
          </a:p>
          <a:p>
            <a:pPr marL="0" lvl="0" indent="0" algn="l" rtl="0">
              <a:spcBef>
                <a:spcPts val="0"/>
              </a:spcBef>
              <a:spcAft>
                <a:spcPts val="0"/>
              </a:spcAft>
              <a:buNone/>
            </a:pPr>
            <a:r>
              <a:rPr lang="en"/>
              <a:t>mv hello.c hello</a:t>
            </a:r>
            <a:endParaRPr/>
          </a:p>
          <a:p>
            <a:pPr marL="0" lvl="0" indent="0" algn="l" rtl="0">
              <a:spcBef>
                <a:spcPts val="0"/>
              </a:spcBef>
              <a:spcAft>
                <a:spcPts val="0"/>
              </a:spcAft>
              <a:buNone/>
            </a:pPr>
            <a:r>
              <a:rPr lang="en"/>
              <a:t>cd hello</a:t>
            </a:r>
            <a:endParaRPr/>
          </a:p>
          <a:p>
            <a:pPr marL="0" lvl="0" indent="0" algn="l" rtl="0">
              <a:spcBef>
                <a:spcPts val="0"/>
              </a:spcBef>
              <a:spcAft>
                <a:spcPts val="0"/>
              </a:spcAft>
              <a:buNone/>
            </a:pPr>
            <a:r>
              <a:rPr lang="en"/>
              <a:t>mv hello.c old.c</a:t>
            </a:r>
            <a:endParaRPr/>
          </a:p>
          <a:p>
            <a:pPr marL="0" lvl="0" indent="0" algn="l" rtl="0">
              <a:spcBef>
                <a:spcPts val="0"/>
              </a:spcBef>
              <a:spcAft>
                <a:spcPts val="0"/>
              </a:spcAft>
              <a:buNone/>
            </a:pPr>
            <a:r>
              <a:rPr lang="en"/>
              <a:t>mv old.c hello.c</a:t>
            </a:r>
            <a:endParaRPr/>
          </a:p>
          <a:p>
            <a:pPr marL="0" lvl="0" indent="0" algn="l" rtl="0">
              <a:spcBef>
                <a:spcPts val="0"/>
              </a:spcBef>
              <a:spcAft>
                <a:spcPts val="0"/>
              </a:spcAft>
              <a:buNone/>
            </a:pPr>
            <a:r>
              <a:rPr lang="en"/>
              <a:t>cp hello.c backup.c</a:t>
            </a:r>
            <a:endParaRPr/>
          </a:p>
          <a:p>
            <a:pPr marL="0" lvl="0" indent="0" algn="l" rtl="0">
              <a:spcBef>
                <a:spcPts val="0"/>
              </a:spcBef>
              <a:spcAft>
                <a:spcPts val="0"/>
              </a:spcAft>
              <a:buNone/>
            </a:pPr>
            <a:r>
              <a:rPr lang="en"/>
              <a:t>rm backup.c</a:t>
            </a:r>
            <a:endParaRPr/>
          </a:p>
          <a:p>
            <a:pPr marL="0" lvl="0" indent="0" algn="l" rtl="0">
              <a:spcBef>
                <a:spcPts val="0"/>
              </a:spcBef>
              <a:spcAft>
                <a:spcPts val="0"/>
              </a:spcAft>
              <a:buNone/>
            </a:pPr>
            <a:r>
              <a:rPr lang="en"/>
              <a:t>mv hello.c ..</a:t>
            </a:r>
            <a:endParaRPr/>
          </a:p>
          <a:p>
            <a:pPr marL="0" lvl="0" indent="0" algn="l" rtl="0">
              <a:spcBef>
                <a:spcPts val="0"/>
              </a:spcBef>
              <a:spcAft>
                <a:spcPts val="0"/>
              </a:spcAft>
              <a:buNone/>
            </a:pPr>
            <a:r>
              <a:rPr lang="en"/>
              <a:t>cd</a:t>
            </a:r>
            <a:endParaRPr/>
          </a:p>
          <a:p>
            <a:pPr marL="0" lvl="0" indent="0" algn="l" rtl="0">
              <a:spcBef>
                <a:spcPts val="0"/>
              </a:spcBef>
              <a:spcAft>
                <a:spcPts val="0"/>
              </a:spcAft>
              <a:buNone/>
            </a:pPr>
            <a:r>
              <a:rPr lang="en"/>
              <a:t>rmdir hello</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500b3df673_0_1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500b3df673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500b3df673_0_1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500b3df673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7d3d4dab6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7d3d4dab6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7d3d4dab6f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7d3d4dab6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7d3d4dab6f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7d3d4dab6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70b0aa126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70b0aa126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7d3d4dab6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7d3d4dab6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7d3d4dab6f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7d3d4dab6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7d3d4dab6f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7d3d4dab6f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7d3d4dab6f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7d3d4dab6f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7d3d4dab6f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7d3d4dab6f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500b3df673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500b3df673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500b3df673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500b3df673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https://scratchblocks.github.io/#?style=scratch3&amp;script=if%20%3C(x)%20%3C%20(y)%3E%20then%0Asay%20%5Bx%20is%20less%20than%20y%5D</a:t>
            </a:r>
            <a:r>
              <a:rPr lang="en"/>
              <a:t>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500b3df673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500b3df673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500b3df673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500b3df673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500b3df673_0_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500b3df673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https://scratchblocks.github.io/#?style=scratch3&amp;script=if%20%3C(x)%20%3C%20(y)%3E%20then%0Asay%20%5Bx%20is%20less%20than%20y%5D%0Aelse%0Asay%20%5Bx%20is%20not%20less%20than%20y%5D</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00b3df673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00b3df673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500b3df673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500b3df673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500b3df673_0_5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500b3df673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500b3df673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500b3df673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if%20%3C(x)%20%3C%20(y)%3E%20then%0Asay%20%5Bx%20is%20less%20than%20y%5D%0Aelse%0Aif%20%3C(x)%20%3E%20(y)%3E%20then%0Asay%20%5Bx%20is%20greater%20than%20y%5D%0Aelse%0Aif%20%3C(x)%20%3D%20(y)%3E%20then%0Asay%20%5Bx%20is%20equal%20to%20y%5D</a:t>
            </a:r>
            <a:r>
              <a:rPr lang="en"/>
              <a:t>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500b3df673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500b3df673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500b3df673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500b3df673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500b3df673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500b3df673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https://scratchblocks.github.io/#?style=scratch3&amp;script=if%20%3C(x)%20%3C%20(y)%3E%20then%0Asay%20%5Bx%20is%20less%20than%20y%5D%0Aelse%0Aif%20%3C(x)%20%3E%20(y)%3E%20then%0Asay%20%5Bx%20is%20greater%20than%20y%5D%0Aelse%0Asay%20%5Bx%20is%20equal%20to%20y%5D</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fd693d6fd8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fd693d6fd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fd693d6fd8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fd693d6fd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503b578c0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503b578c0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503b578c04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503b578c0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https://scratchblocks.github.io/#?style=scratch3&amp;script=set%20%5Bcounter%20v%5D%20to%20%5B0%5D</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1600"/>
              </a:spcBef>
              <a:spcAft>
                <a:spcPts val="0"/>
              </a:spcAft>
              <a:buClr>
                <a:schemeClr val="lt2"/>
              </a:buClr>
              <a:buSzPts val="1400"/>
              <a:buChar char="○"/>
              <a:defRPr>
                <a:solidFill>
                  <a:schemeClr val="lt2"/>
                </a:solidFill>
              </a:defRPr>
            </a:lvl2pPr>
            <a:lvl3pPr marL="1371600" lvl="2" indent="-317500" rtl="0">
              <a:lnSpc>
                <a:spcPct val="115000"/>
              </a:lnSpc>
              <a:spcBef>
                <a:spcPts val="1600"/>
              </a:spcBef>
              <a:spcAft>
                <a:spcPts val="0"/>
              </a:spcAft>
              <a:buClr>
                <a:schemeClr val="lt2"/>
              </a:buClr>
              <a:buSzPts val="1400"/>
              <a:buChar char="■"/>
              <a:defRPr>
                <a:solidFill>
                  <a:schemeClr val="lt2"/>
                </a:solidFill>
              </a:defRPr>
            </a:lvl3pPr>
            <a:lvl4pPr marL="1828800" lvl="3" indent="-317500" rtl="0">
              <a:lnSpc>
                <a:spcPct val="115000"/>
              </a:lnSpc>
              <a:spcBef>
                <a:spcPts val="1600"/>
              </a:spcBef>
              <a:spcAft>
                <a:spcPts val="0"/>
              </a:spcAft>
              <a:buClr>
                <a:schemeClr val="lt2"/>
              </a:buClr>
              <a:buSzPts val="1400"/>
              <a:buChar char="●"/>
              <a:defRPr>
                <a:solidFill>
                  <a:schemeClr val="lt2"/>
                </a:solidFill>
              </a:defRPr>
            </a:lvl4pPr>
            <a:lvl5pPr marL="2286000" lvl="4" indent="-317500" rtl="0">
              <a:lnSpc>
                <a:spcPct val="115000"/>
              </a:lnSpc>
              <a:spcBef>
                <a:spcPts val="1600"/>
              </a:spcBef>
              <a:spcAft>
                <a:spcPts val="0"/>
              </a:spcAft>
              <a:buClr>
                <a:schemeClr val="lt2"/>
              </a:buClr>
              <a:buSzPts val="1400"/>
              <a:buChar char="○"/>
              <a:defRPr>
                <a:solidFill>
                  <a:schemeClr val="lt2"/>
                </a:solidFill>
              </a:defRPr>
            </a:lvl5pPr>
            <a:lvl6pPr marL="2743200" lvl="5" indent="-317500" rtl="0">
              <a:lnSpc>
                <a:spcPct val="115000"/>
              </a:lnSpc>
              <a:spcBef>
                <a:spcPts val="1600"/>
              </a:spcBef>
              <a:spcAft>
                <a:spcPts val="0"/>
              </a:spcAft>
              <a:buClr>
                <a:schemeClr val="lt2"/>
              </a:buClr>
              <a:buSzPts val="1400"/>
              <a:buChar char="■"/>
              <a:defRPr>
                <a:solidFill>
                  <a:schemeClr val="lt2"/>
                </a:solidFill>
              </a:defRPr>
            </a:lvl6pPr>
            <a:lvl7pPr marL="3200400" lvl="6" indent="-317500" rtl="0">
              <a:lnSpc>
                <a:spcPct val="115000"/>
              </a:lnSpc>
              <a:spcBef>
                <a:spcPts val="1600"/>
              </a:spcBef>
              <a:spcAft>
                <a:spcPts val="0"/>
              </a:spcAft>
              <a:buClr>
                <a:schemeClr val="lt2"/>
              </a:buClr>
              <a:buSzPts val="1400"/>
              <a:buChar char="●"/>
              <a:defRPr>
                <a:solidFill>
                  <a:schemeClr val="lt2"/>
                </a:solidFill>
              </a:defRPr>
            </a:lvl7pPr>
            <a:lvl8pPr marL="3657600" lvl="7" indent="-317500" rtl="0">
              <a:lnSpc>
                <a:spcPct val="115000"/>
              </a:lnSpc>
              <a:spcBef>
                <a:spcPts val="1600"/>
              </a:spcBef>
              <a:spcAft>
                <a:spcPts val="0"/>
              </a:spcAft>
              <a:buClr>
                <a:schemeClr val="lt2"/>
              </a:buClr>
              <a:buSzPts val="1400"/>
              <a:buChar char="○"/>
              <a:defRPr>
                <a:solidFill>
                  <a:schemeClr val="lt2"/>
                </a:solidFill>
              </a:defRPr>
            </a:lvl8pPr>
            <a:lvl9pPr marL="4114800" lvl="8" indent="-317500" rtl="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5.xml"/><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6.xml"/><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7.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3.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5.xml"/><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6.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7.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0.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4.xml"/><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5.xm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6.xml"/><Relationship Id="rId1" Type="http://schemas.openxmlformats.org/officeDocument/2006/relationships/slideLayout" Target="../slideLayouts/slideLayout11.xml"/></Relationships>
</file>

<file path=ppt/slides/_rels/slide1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7.xml"/><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8.xml"/><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0.xml"/><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6.xml"/><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7.xml"/><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anual.cs50.io/"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manual.cs50.io/#stdio.h"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anual.cs50.io/3/print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anual.cs50.io/#cs50.h"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98"/>
        <p:cNvGrpSpPr/>
        <p:nvPr/>
      </p:nvGrpSpPr>
      <p:grpSpPr>
        <a:xfrm>
          <a:off x="0" y="0"/>
          <a:ext cx="0" cy="0"/>
          <a:chOff x="0" y="0"/>
          <a:chExt cx="0" cy="0"/>
        </a:xfrm>
      </p:grpSpPr>
      <p:sp>
        <p:nvSpPr>
          <p:cNvPr id="2" name="TextBox 1">
            <a:extLst>
              <a:ext uri="{FF2B5EF4-FFF2-40B4-BE49-F238E27FC236}">
                <a16:creationId xmlns:a16="http://schemas.microsoft.com/office/drawing/2014/main" id="{52445036-454C-734C-5526-391C5639AF6A}"/>
              </a:ext>
            </a:extLst>
          </p:cNvPr>
          <p:cNvSpPr txBox="1"/>
          <p:nvPr/>
        </p:nvSpPr>
        <p:spPr>
          <a:xfrm>
            <a:off x="1025435" y="1985554"/>
            <a:ext cx="7301999" cy="923330"/>
          </a:xfrm>
          <a:prstGeom prst="rect">
            <a:avLst/>
          </a:prstGeom>
          <a:noFill/>
        </p:spPr>
        <p:txBody>
          <a:bodyPr wrap="none" rtlCol="0">
            <a:spAutoFit/>
          </a:bodyPr>
          <a:lstStyle/>
          <a:p>
            <a:r>
              <a:rPr lang="en-GB" sz="5400" dirty="0">
                <a:solidFill>
                  <a:schemeClr val="tx1"/>
                </a:solidFill>
              </a:rPr>
              <a:t>Computing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4"/>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4"/>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input →  </a:t>
            </a:r>
            <a:endParaRPr sz="3600">
              <a:solidFill>
                <a:srgbClr val="FFFFFF"/>
              </a:solidFill>
            </a:endParaRPr>
          </a:p>
        </p:txBody>
      </p:sp>
      <p:sp>
        <p:nvSpPr>
          <p:cNvPr id="147" name="Google Shape;147;p34"/>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output</a:t>
            </a:r>
            <a:endParaRPr sz="3600">
              <a:solidFill>
                <a:srgbClr val="FFFFFF"/>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26"/>
        <p:cNvGrpSpPr/>
        <p:nvPr/>
      </p:nvGrpSpPr>
      <p:grpSpPr>
        <a:xfrm>
          <a:off x="0" y="0"/>
          <a:ext cx="0" cy="0"/>
          <a:chOff x="0" y="0"/>
          <a:chExt cx="0" cy="0"/>
        </a:xfrm>
      </p:grpSpPr>
      <p:sp>
        <p:nvSpPr>
          <p:cNvPr id="727" name="Google Shape;727;p12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2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4"/>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onsolas"/>
                <a:ea typeface="Consolas"/>
                <a:cs typeface="Consolas"/>
                <a:sym typeface="Consolas"/>
              </a:rPr>
              <a:t>int</a:t>
            </a:r>
            <a:r>
              <a:rPr lang="en" sz="1800">
                <a:solidFill>
                  <a:srgbClr val="FFFFFF"/>
                </a:solidFill>
                <a:latin typeface="Consolas"/>
                <a:ea typeface="Consolas"/>
                <a:cs typeface="Consolas"/>
                <a:sym typeface="Consolas"/>
              </a:rPr>
              <a:t> counter = 0</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730" name="Google Shape;730;p124"/>
          <p:cNvPicPr preferRelativeResize="0"/>
          <p:nvPr/>
        </p:nvPicPr>
        <p:blipFill>
          <a:blip r:embed="rId3">
            <a:alphaModFix/>
          </a:blip>
          <a:stretch>
            <a:fillRect/>
          </a:stretch>
        </p:blipFill>
        <p:spPr>
          <a:xfrm>
            <a:off x="457200" y="2215125"/>
            <a:ext cx="2743200" cy="713232"/>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34"/>
        <p:cNvGrpSpPr/>
        <p:nvPr/>
      </p:nvGrpSpPr>
      <p:grpSpPr>
        <a:xfrm>
          <a:off x="0" y="0"/>
          <a:ext cx="0" cy="0"/>
          <a:chOff x="0" y="0"/>
          <a:chExt cx="0" cy="0"/>
        </a:xfrm>
      </p:grpSpPr>
      <p:sp>
        <p:nvSpPr>
          <p:cNvPr id="735" name="Google Shape;735;p125"/>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5"/>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5"/>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int counter = 0</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738" name="Google Shape;738;p125"/>
          <p:cNvPicPr preferRelativeResize="0"/>
          <p:nvPr/>
        </p:nvPicPr>
        <p:blipFill>
          <a:blip r:embed="rId3">
            <a:alphaModFix/>
          </a:blip>
          <a:stretch>
            <a:fillRect/>
          </a:stretch>
        </p:blipFill>
        <p:spPr>
          <a:xfrm>
            <a:off x="457200" y="2215125"/>
            <a:ext cx="2743200" cy="713232"/>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42"/>
        <p:cNvGrpSpPr/>
        <p:nvPr/>
      </p:nvGrpSpPr>
      <p:grpSpPr>
        <a:xfrm>
          <a:off x="0" y="0"/>
          <a:ext cx="0" cy="0"/>
          <a:chOff x="0" y="0"/>
          <a:chExt cx="0" cy="0"/>
        </a:xfrm>
      </p:grpSpPr>
      <p:sp>
        <p:nvSpPr>
          <p:cNvPr id="743" name="Google Shape;743;p12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6"/>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int counter = 0;</a:t>
            </a:r>
            <a:endParaRPr sz="1800">
              <a:solidFill>
                <a:srgbClr val="FFFFFF"/>
              </a:solidFill>
              <a:latin typeface="Consolas"/>
              <a:ea typeface="Consolas"/>
              <a:cs typeface="Consolas"/>
              <a:sym typeface="Consolas"/>
            </a:endParaRPr>
          </a:p>
        </p:txBody>
      </p:sp>
      <p:pic>
        <p:nvPicPr>
          <p:cNvPr id="746" name="Google Shape;746;p126"/>
          <p:cNvPicPr preferRelativeResize="0"/>
          <p:nvPr/>
        </p:nvPicPr>
        <p:blipFill>
          <a:blip r:embed="rId3">
            <a:alphaModFix/>
          </a:blip>
          <a:stretch>
            <a:fillRect/>
          </a:stretch>
        </p:blipFill>
        <p:spPr>
          <a:xfrm>
            <a:off x="457200" y="2215125"/>
            <a:ext cx="2743200" cy="71323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50"/>
        <p:cNvGrpSpPr/>
        <p:nvPr/>
      </p:nvGrpSpPr>
      <p:grpSpPr>
        <a:xfrm>
          <a:off x="0" y="0"/>
          <a:ext cx="0" cy="0"/>
          <a:chOff x="0" y="0"/>
          <a:chExt cx="0" cy="0"/>
        </a:xfrm>
      </p:grpSpPr>
      <p:sp>
        <p:nvSpPr>
          <p:cNvPr id="751" name="Google Shape;751;p12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27"/>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onsolas"/>
                <a:ea typeface="Consolas"/>
                <a:cs typeface="Consolas"/>
                <a:sym typeface="Consolas"/>
              </a:rPr>
              <a:t>counter = counter + 1;</a:t>
            </a:r>
            <a:endParaRPr sz="1800">
              <a:latin typeface="Consolas"/>
              <a:ea typeface="Consolas"/>
              <a:cs typeface="Consolas"/>
              <a:sym typeface="Consolas"/>
            </a:endParaRPr>
          </a:p>
        </p:txBody>
      </p:sp>
      <p:pic>
        <p:nvPicPr>
          <p:cNvPr id="754" name="Google Shape;754;p127"/>
          <p:cNvPicPr preferRelativeResize="0"/>
          <p:nvPr/>
        </p:nvPicPr>
        <p:blipFill>
          <a:blip r:embed="rId3">
            <a:alphaModFix/>
          </a:blip>
          <a:stretch>
            <a:fillRect/>
          </a:stretch>
        </p:blipFill>
        <p:spPr>
          <a:xfrm>
            <a:off x="457200" y="2247900"/>
            <a:ext cx="2743200" cy="64739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58"/>
        <p:cNvGrpSpPr/>
        <p:nvPr/>
      </p:nvGrpSpPr>
      <p:grpSpPr>
        <a:xfrm>
          <a:off x="0" y="0"/>
          <a:ext cx="0" cy="0"/>
          <a:chOff x="0" y="0"/>
          <a:chExt cx="0" cy="0"/>
        </a:xfrm>
      </p:grpSpPr>
      <p:sp>
        <p:nvSpPr>
          <p:cNvPr id="759" name="Google Shape;759;p128"/>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28"/>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28"/>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counter = counter + 1;</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762" name="Google Shape;762;p128"/>
          <p:cNvPicPr preferRelativeResize="0"/>
          <p:nvPr/>
        </p:nvPicPr>
        <p:blipFill>
          <a:blip r:embed="rId3">
            <a:alphaModFix/>
          </a:blip>
          <a:stretch>
            <a:fillRect/>
          </a:stretch>
        </p:blipFill>
        <p:spPr>
          <a:xfrm>
            <a:off x="457200" y="2247900"/>
            <a:ext cx="2743200" cy="64739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66"/>
        <p:cNvGrpSpPr/>
        <p:nvPr/>
      </p:nvGrpSpPr>
      <p:grpSpPr>
        <a:xfrm>
          <a:off x="0" y="0"/>
          <a:ext cx="0" cy="0"/>
          <a:chOff x="0" y="0"/>
          <a:chExt cx="0" cy="0"/>
        </a:xfrm>
      </p:grpSpPr>
      <p:sp>
        <p:nvSpPr>
          <p:cNvPr id="767" name="Google Shape;767;p12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2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29"/>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counter += 1;</a:t>
            </a:r>
            <a:endParaRPr sz="1800">
              <a:solidFill>
                <a:srgbClr val="FFFFFF"/>
              </a:solidFill>
              <a:latin typeface="Consolas"/>
              <a:ea typeface="Consolas"/>
              <a:cs typeface="Consolas"/>
              <a:sym typeface="Consolas"/>
            </a:endParaRPr>
          </a:p>
        </p:txBody>
      </p:sp>
      <p:pic>
        <p:nvPicPr>
          <p:cNvPr id="770" name="Google Shape;770;p129"/>
          <p:cNvPicPr preferRelativeResize="0"/>
          <p:nvPr/>
        </p:nvPicPr>
        <p:blipFill>
          <a:blip r:embed="rId3">
            <a:alphaModFix/>
          </a:blip>
          <a:stretch>
            <a:fillRect/>
          </a:stretch>
        </p:blipFill>
        <p:spPr>
          <a:xfrm>
            <a:off x="457200" y="2247900"/>
            <a:ext cx="2743200" cy="64739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74"/>
        <p:cNvGrpSpPr/>
        <p:nvPr/>
      </p:nvGrpSpPr>
      <p:grpSpPr>
        <a:xfrm>
          <a:off x="0" y="0"/>
          <a:ext cx="0" cy="0"/>
          <a:chOff x="0" y="0"/>
          <a:chExt cx="0" cy="0"/>
        </a:xfrm>
      </p:grpSpPr>
      <p:sp>
        <p:nvSpPr>
          <p:cNvPr id="775" name="Google Shape;775;p13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0"/>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counter++;</a:t>
            </a:r>
            <a:endParaRPr sz="1800">
              <a:solidFill>
                <a:srgbClr val="FFFFFF"/>
              </a:solidFill>
              <a:latin typeface="Consolas"/>
              <a:ea typeface="Consolas"/>
              <a:cs typeface="Consolas"/>
              <a:sym typeface="Consolas"/>
            </a:endParaRPr>
          </a:p>
        </p:txBody>
      </p:sp>
      <p:pic>
        <p:nvPicPr>
          <p:cNvPr id="778" name="Google Shape;778;p130"/>
          <p:cNvPicPr preferRelativeResize="0"/>
          <p:nvPr/>
        </p:nvPicPr>
        <p:blipFill>
          <a:blip r:embed="rId3">
            <a:alphaModFix/>
          </a:blip>
          <a:stretch>
            <a:fillRect/>
          </a:stretch>
        </p:blipFill>
        <p:spPr>
          <a:xfrm>
            <a:off x="457200" y="2247900"/>
            <a:ext cx="2743200" cy="64739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82"/>
        <p:cNvGrpSpPr/>
        <p:nvPr/>
      </p:nvGrpSpPr>
      <p:grpSpPr>
        <a:xfrm>
          <a:off x="0" y="0"/>
          <a:ext cx="0" cy="0"/>
          <a:chOff x="0" y="0"/>
          <a:chExt cx="0" cy="0"/>
        </a:xfrm>
      </p:grpSpPr>
      <p:sp>
        <p:nvSpPr>
          <p:cNvPr id="783" name="Google Shape;783;p13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1"/>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counter--;</a:t>
            </a:r>
            <a:endParaRPr sz="1800">
              <a:solidFill>
                <a:srgbClr val="FFFFFF"/>
              </a:solidFill>
              <a:latin typeface="Consolas"/>
              <a:ea typeface="Consolas"/>
              <a:cs typeface="Consolas"/>
              <a:sym typeface="Consolas"/>
            </a:endParaRPr>
          </a:p>
        </p:txBody>
      </p:sp>
      <p:pic>
        <p:nvPicPr>
          <p:cNvPr id="786" name="Google Shape;786;p131"/>
          <p:cNvPicPr preferRelativeResize="0"/>
          <p:nvPr/>
        </p:nvPicPr>
        <p:blipFill>
          <a:blip r:embed="rId3">
            <a:alphaModFix/>
          </a:blip>
          <a:stretch>
            <a:fillRect/>
          </a:stretch>
        </p:blipFill>
        <p:spPr>
          <a:xfrm>
            <a:off x="457200" y="2251788"/>
            <a:ext cx="2743200" cy="63990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132"/>
          <p:cNvPicPr preferRelativeResize="0"/>
          <p:nvPr/>
        </p:nvPicPr>
        <p:blipFill>
          <a:blip r:embed="rId3">
            <a:alphaModFix/>
          </a:blip>
          <a:stretch>
            <a:fillRect/>
          </a:stretch>
        </p:blipFill>
        <p:spPr>
          <a:xfrm>
            <a:off x="3165725" y="152400"/>
            <a:ext cx="2812539" cy="48387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133"/>
          <p:cNvPicPr preferRelativeResize="0"/>
          <p:nvPr/>
        </p:nvPicPr>
        <p:blipFill>
          <a:blip r:embed="rId3">
            <a:alphaModFix/>
          </a:blip>
          <a:stretch>
            <a:fillRect/>
          </a:stretch>
        </p:blipFill>
        <p:spPr>
          <a:xfrm>
            <a:off x="2347938" y="152400"/>
            <a:ext cx="4448132"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5"/>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134"/>
          <p:cNvPicPr preferRelativeResize="0"/>
          <p:nvPr/>
        </p:nvPicPr>
        <p:blipFill>
          <a:blip r:embed="rId3">
            <a:alphaModFix/>
          </a:blip>
          <a:stretch>
            <a:fillRect/>
          </a:stretch>
        </p:blipFill>
        <p:spPr>
          <a:xfrm>
            <a:off x="3900550" y="152400"/>
            <a:ext cx="1342900" cy="4838702"/>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135"/>
          <p:cNvPicPr preferRelativeResize="0"/>
          <p:nvPr/>
        </p:nvPicPr>
        <p:blipFill>
          <a:blip r:embed="rId3">
            <a:alphaModFix/>
          </a:blip>
          <a:stretch>
            <a:fillRect/>
          </a:stretch>
        </p:blipFill>
        <p:spPr>
          <a:xfrm>
            <a:off x="2515550" y="152400"/>
            <a:ext cx="4112895" cy="48387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p136"/>
          <p:cNvPicPr preferRelativeResize="0"/>
          <p:nvPr/>
        </p:nvPicPr>
        <p:blipFill>
          <a:blip r:embed="rId3">
            <a:alphaModFix/>
          </a:blip>
          <a:stretch>
            <a:fillRect/>
          </a:stretch>
        </p:blipFill>
        <p:spPr>
          <a:xfrm>
            <a:off x="2223813" y="152400"/>
            <a:ext cx="4696385" cy="48387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char</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get_char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get_int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get_string</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highlight>
                  <a:schemeClr val="dk1"/>
                </a:highlight>
                <a:latin typeface="Consolas"/>
                <a:ea typeface="Consolas"/>
                <a:cs typeface="Consolas"/>
                <a:sym typeface="Consolas"/>
              </a:rPr>
              <a:t>get_char</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get_int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get_string</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loops</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40"/>
        <p:cNvGrpSpPr/>
        <p:nvPr/>
      </p:nvGrpSpPr>
      <p:grpSpPr>
        <a:xfrm>
          <a:off x="0" y="0"/>
          <a:ext cx="0" cy="0"/>
          <a:chOff x="0" y="0"/>
          <a:chExt cx="0" cy="0"/>
        </a:xfrm>
      </p:grpSpPr>
      <p:sp>
        <p:nvSpPr>
          <p:cNvPr id="841" name="Google Shape;841;p142"/>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2"/>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3" name="Google Shape;843;p142"/>
          <p:cNvPicPr preferRelativeResize="0"/>
          <p:nvPr/>
        </p:nvPicPr>
        <p:blipFill>
          <a:blip r:embed="rId3">
            <a:alphaModFix/>
          </a:blip>
          <a:stretch>
            <a:fillRect/>
          </a:stretch>
        </p:blipFill>
        <p:spPr>
          <a:xfrm>
            <a:off x="914400" y="1803650"/>
            <a:ext cx="1828800" cy="1536192"/>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47"/>
        <p:cNvGrpSpPr/>
        <p:nvPr/>
      </p:nvGrpSpPr>
      <p:grpSpPr>
        <a:xfrm>
          <a:off x="0" y="0"/>
          <a:ext cx="0" cy="0"/>
          <a:chOff x="0" y="0"/>
          <a:chExt cx="0" cy="0"/>
        </a:xfrm>
      </p:grpSpPr>
      <p:sp>
        <p:nvSpPr>
          <p:cNvPr id="848" name="Google Shape;848;p143"/>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3"/>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3"/>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int i = 3;</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while (i &gt; 0)</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printf("meow\n");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i--;</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851" name="Google Shape;851;p143"/>
          <p:cNvPicPr preferRelativeResize="0"/>
          <p:nvPr/>
        </p:nvPicPr>
        <p:blipFill>
          <a:blip r:embed="rId3">
            <a:alphaModFix/>
          </a:blip>
          <a:stretch>
            <a:fillRect/>
          </a:stretch>
        </p:blipFill>
        <p:spPr>
          <a:xfrm>
            <a:off x="914400" y="1803650"/>
            <a:ext cx="1828800" cy="15361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6"/>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6"/>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source code</a:t>
            </a:r>
            <a:r>
              <a:rPr lang="en" sz="3600">
                <a:solidFill>
                  <a:srgbClr val="FFFFFF"/>
                </a:solidFill>
              </a:rPr>
              <a:t> →  </a:t>
            </a:r>
            <a:endParaRPr sz="3600">
              <a:solidFill>
                <a:srgbClr val="FFFFFF"/>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55"/>
        <p:cNvGrpSpPr/>
        <p:nvPr/>
      </p:nvGrpSpPr>
      <p:grpSpPr>
        <a:xfrm>
          <a:off x="0" y="0"/>
          <a:ext cx="0" cy="0"/>
          <a:chOff x="0" y="0"/>
          <a:chExt cx="0" cy="0"/>
        </a:xfrm>
      </p:grpSpPr>
      <p:sp>
        <p:nvSpPr>
          <p:cNvPr id="856" name="Google Shape;856;p14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4"/>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int i = 3;</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while (i &gt; 0)</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printf("meow\n");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i--;</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859" name="Google Shape;859;p144"/>
          <p:cNvPicPr preferRelativeResize="0"/>
          <p:nvPr/>
        </p:nvPicPr>
        <p:blipFill>
          <a:blip r:embed="rId3">
            <a:alphaModFix/>
          </a:blip>
          <a:stretch>
            <a:fillRect/>
          </a:stretch>
        </p:blipFill>
        <p:spPr>
          <a:xfrm>
            <a:off x="914400" y="1803650"/>
            <a:ext cx="1828800" cy="1536192"/>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p145"/>
          <p:cNvPicPr preferRelativeResize="0"/>
          <p:nvPr/>
        </p:nvPicPr>
        <p:blipFill>
          <a:blip r:embed="rId3">
            <a:alphaModFix/>
          </a:blip>
          <a:stretch>
            <a:fillRect/>
          </a:stretch>
        </p:blipFill>
        <p:spPr>
          <a:xfrm>
            <a:off x="3428238" y="152400"/>
            <a:ext cx="2287515" cy="483870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68"/>
        <p:cNvGrpSpPr/>
        <p:nvPr/>
      </p:nvGrpSpPr>
      <p:grpSpPr>
        <a:xfrm>
          <a:off x="0" y="0"/>
          <a:ext cx="0" cy="0"/>
          <a:chOff x="0" y="0"/>
          <a:chExt cx="0" cy="0"/>
        </a:xfrm>
      </p:grpSpPr>
      <p:sp>
        <p:nvSpPr>
          <p:cNvPr id="869" name="Google Shape;869;p14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6"/>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int i = 0;</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while (i &lt; 3)</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printf("meow\n");</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i++;</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p:txBody>
      </p:sp>
      <p:pic>
        <p:nvPicPr>
          <p:cNvPr id="872" name="Google Shape;872;p146"/>
          <p:cNvPicPr preferRelativeResize="0"/>
          <p:nvPr/>
        </p:nvPicPr>
        <p:blipFill>
          <a:blip r:embed="rId3">
            <a:alphaModFix/>
          </a:blip>
          <a:stretch>
            <a:fillRect/>
          </a:stretch>
        </p:blipFill>
        <p:spPr>
          <a:xfrm>
            <a:off x="914400" y="1803650"/>
            <a:ext cx="1828800" cy="1536192"/>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76"/>
        <p:cNvGrpSpPr/>
        <p:nvPr/>
      </p:nvGrpSpPr>
      <p:grpSpPr>
        <a:xfrm>
          <a:off x="0" y="0"/>
          <a:ext cx="0" cy="0"/>
          <a:chOff x="0" y="0"/>
          <a:chExt cx="0" cy="0"/>
        </a:xfrm>
      </p:grpSpPr>
      <p:sp>
        <p:nvSpPr>
          <p:cNvPr id="877" name="Google Shape;877;p14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7"/>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for (int i = 0; i &lt; 3; i++)</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printf("meow\n");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880" name="Google Shape;880;p147"/>
          <p:cNvPicPr preferRelativeResize="0"/>
          <p:nvPr/>
        </p:nvPicPr>
        <p:blipFill>
          <a:blip r:embed="rId3">
            <a:alphaModFix/>
          </a:blip>
          <a:stretch>
            <a:fillRect/>
          </a:stretch>
        </p:blipFill>
        <p:spPr>
          <a:xfrm>
            <a:off x="914400" y="1803650"/>
            <a:ext cx="1828800" cy="1536192"/>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148"/>
          <p:cNvPicPr preferRelativeResize="0"/>
          <p:nvPr/>
        </p:nvPicPr>
        <p:blipFill>
          <a:blip r:embed="rId3">
            <a:alphaModFix/>
          </a:blip>
          <a:stretch>
            <a:fillRect/>
          </a:stretch>
        </p:blipFill>
        <p:spPr>
          <a:xfrm>
            <a:off x="3428238" y="152400"/>
            <a:ext cx="2287515" cy="4838700"/>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89"/>
        <p:cNvGrpSpPr/>
        <p:nvPr/>
      </p:nvGrpSpPr>
      <p:grpSpPr>
        <a:xfrm>
          <a:off x="0" y="0"/>
          <a:ext cx="0" cy="0"/>
          <a:chOff x="0" y="0"/>
          <a:chExt cx="0" cy="0"/>
        </a:xfrm>
      </p:grpSpPr>
      <p:sp>
        <p:nvSpPr>
          <p:cNvPr id="890" name="Google Shape;890;p14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9"/>
          <p:cNvSpPr txBox="1"/>
          <p:nvPr/>
        </p:nvSpPr>
        <p:spPr>
          <a:xfrm>
            <a:off x="4477650" y="1692300"/>
            <a:ext cx="3846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onsolas"/>
                <a:ea typeface="Consolas"/>
                <a:cs typeface="Consolas"/>
                <a:sym typeface="Consolas"/>
              </a:rPr>
              <a:t>while (true)</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printf("meow\n");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893" name="Google Shape;893;p149"/>
          <p:cNvPicPr preferRelativeResize="0"/>
          <p:nvPr/>
        </p:nvPicPr>
        <p:blipFill>
          <a:blip r:embed="rId3">
            <a:alphaModFix/>
          </a:blip>
          <a:stretch>
            <a:fillRect/>
          </a:stretch>
        </p:blipFill>
        <p:spPr>
          <a:xfrm>
            <a:off x="914400" y="1849363"/>
            <a:ext cx="1828800" cy="1444752"/>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897"/>
        <p:cNvGrpSpPr/>
        <p:nvPr/>
      </p:nvGrpSpPr>
      <p:grpSpPr>
        <a:xfrm>
          <a:off x="0" y="0"/>
          <a:ext cx="0" cy="0"/>
          <a:chOff x="0" y="0"/>
          <a:chExt cx="0" cy="0"/>
        </a:xfrm>
      </p:grpSpPr>
      <p:sp>
        <p:nvSpPr>
          <p:cNvPr id="898" name="Google Shape;898;p15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0"/>
          <p:cNvSpPr txBox="1"/>
          <p:nvPr/>
        </p:nvSpPr>
        <p:spPr>
          <a:xfrm>
            <a:off x="4477650" y="1692300"/>
            <a:ext cx="3846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while (    )</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p:txBody>
      </p:sp>
      <p:pic>
        <p:nvPicPr>
          <p:cNvPr id="901" name="Google Shape;901;p150"/>
          <p:cNvPicPr preferRelativeResize="0"/>
          <p:nvPr/>
        </p:nvPicPr>
        <p:blipFill>
          <a:blip r:embed="rId3">
            <a:alphaModFix/>
          </a:blip>
          <a:stretch>
            <a:fillRect/>
          </a:stretch>
        </p:blipFill>
        <p:spPr>
          <a:xfrm>
            <a:off x="914400" y="1849363"/>
            <a:ext cx="1828800" cy="1444752"/>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05"/>
        <p:cNvGrpSpPr/>
        <p:nvPr/>
      </p:nvGrpSpPr>
      <p:grpSpPr>
        <a:xfrm>
          <a:off x="0" y="0"/>
          <a:ext cx="0" cy="0"/>
          <a:chOff x="0" y="0"/>
          <a:chExt cx="0" cy="0"/>
        </a:xfrm>
      </p:grpSpPr>
      <p:sp>
        <p:nvSpPr>
          <p:cNvPr id="906" name="Google Shape;906;p15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1"/>
          <p:cNvSpPr txBox="1"/>
          <p:nvPr/>
        </p:nvSpPr>
        <p:spPr>
          <a:xfrm>
            <a:off x="4477650" y="1692300"/>
            <a:ext cx="3846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while (true)</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p:txBody>
      </p:sp>
      <p:pic>
        <p:nvPicPr>
          <p:cNvPr id="909" name="Google Shape;909;p151"/>
          <p:cNvPicPr preferRelativeResize="0"/>
          <p:nvPr/>
        </p:nvPicPr>
        <p:blipFill>
          <a:blip r:embed="rId3">
            <a:alphaModFix/>
          </a:blip>
          <a:stretch>
            <a:fillRect/>
          </a:stretch>
        </p:blipFill>
        <p:spPr>
          <a:xfrm>
            <a:off x="914400" y="1849363"/>
            <a:ext cx="1828800" cy="1444752"/>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13"/>
        <p:cNvGrpSpPr/>
        <p:nvPr/>
      </p:nvGrpSpPr>
      <p:grpSpPr>
        <a:xfrm>
          <a:off x="0" y="0"/>
          <a:ext cx="0" cy="0"/>
          <a:chOff x="0" y="0"/>
          <a:chExt cx="0" cy="0"/>
        </a:xfrm>
      </p:grpSpPr>
      <p:sp>
        <p:nvSpPr>
          <p:cNvPr id="914" name="Google Shape;914;p152"/>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2"/>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2"/>
          <p:cNvSpPr txBox="1"/>
          <p:nvPr/>
        </p:nvSpPr>
        <p:spPr>
          <a:xfrm>
            <a:off x="4477650" y="1692300"/>
            <a:ext cx="3846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while (true)</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printf("meow\n");</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p:txBody>
      </p:sp>
      <p:pic>
        <p:nvPicPr>
          <p:cNvPr id="917" name="Google Shape;917;p152"/>
          <p:cNvPicPr preferRelativeResize="0"/>
          <p:nvPr/>
        </p:nvPicPr>
        <p:blipFill>
          <a:blip r:embed="rId3">
            <a:alphaModFix/>
          </a:blip>
          <a:stretch>
            <a:fillRect/>
          </a:stretch>
        </p:blipFill>
        <p:spPr>
          <a:xfrm>
            <a:off x="914400" y="1849363"/>
            <a:ext cx="1828800" cy="1444752"/>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control-c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7"/>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7"/>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source code</a:t>
            </a:r>
            <a:r>
              <a:rPr lang="en" sz="3600">
                <a:solidFill>
                  <a:srgbClr val="FFFFFF"/>
                </a:solidFill>
              </a:rPr>
              <a:t> →  </a:t>
            </a:r>
            <a:endParaRPr sz="3600">
              <a:solidFill>
                <a:srgbClr val="FFFFFF"/>
              </a:solidFill>
            </a:endParaRPr>
          </a:p>
        </p:txBody>
      </p:sp>
      <p:sp>
        <p:nvSpPr>
          <p:cNvPr id="165" name="Google Shape;165;p37"/>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machine code</a:t>
            </a:r>
            <a:endParaRPr sz="2900">
              <a:solidFill>
                <a:srgbClr val="FFFFFF"/>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26"/>
        <p:cNvGrpSpPr/>
        <p:nvPr/>
      </p:nvGrpSpPr>
      <p:grpSpPr>
        <a:xfrm>
          <a:off x="0" y="0"/>
          <a:ext cx="0" cy="0"/>
          <a:chOff x="0" y="0"/>
          <a:chExt cx="0" cy="0"/>
        </a:xfrm>
      </p:grpSpPr>
      <p:sp>
        <p:nvSpPr>
          <p:cNvPr id="927" name="Google Shape;927;p15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4"/>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Consolas"/>
              <a:ea typeface="Consolas"/>
              <a:cs typeface="Consolas"/>
              <a:sym typeface="Consolas"/>
            </a:endParaRPr>
          </a:p>
        </p:txBody>
      </p:sp>
      <p:pic>
        <p:nvPicPr>
          <p:cNvPr id="930" name="Google Shape;930;p154"/>
          <p:cNvPicPr preferRelativeResize="0"/>
          <p:nvPr/>
        </p:nvPicPr>
        <p:blipFill>
          <a:blip r:embed="rId3">
            <a:alphaModFix/>
          </a:blip>
          <a:stretch>
            <a:fillRect/>
          </a:stretch>
        </p:blipFill>
        <p:spPr>
          <a:xfrm>
            <a:off x="605900" y="1982081"/>
            <a:ext cx="2445800" cy="1179380"/>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34"/>
        <p:cNvGrpSpPr/>
        <p:nvPr/>
      </p:nvGrpSpPr>
      <p:grpSpPr>
        <a:xfrm>
          <a:off x="0" y="0"/>
          <a:ext cx="0" cy="0"/>
          <a:chOff x="0" y="0"/>
          <a:chExt cx="0" cy="0"/>
        </a:xfrm>
      </p:grpSpPr>
      <p:sp>
        <p:nvSpPr>
          <p:cNvPr id="935" name="Google Shape;935;p155"/>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5"/>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5"/>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void meow(void)</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printf("meow\n");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938" name="Google Shape;938;p155"/>
          <p:cNvPicPr preferRelativeResize="0"/>
          <p:nvPr/>
        </p:nvPicPr>
        <p:blipFill>
          <a:blip r:embed="rId3">
            <a:alphaModFix/>
          </a:blip>
          <a:stretch>
            <a:fillRect/>
          </a:stretch>
        </p:blipFill>
        <p:spPr>
          <a:xfrm>
            <a:off x="605900" y="1982081"/>
            <a:ext cx="2445800" cy="117938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42"/>
        <p:cNvGrpSpPr/>
        <p:nvPr/>
      </p:nvGrpSpPr>
      <p:grpSpPr>
        <a:xfrm>
          <a:off x="0" y="0"/>
          <a:ext cx="0" cy="0"/>
          <a:chOff x="0" y="0"/>
          <a:chExt cx="0" cy="0"/>
        </a:xfrm>
      </p:grpSpPr>
      <p:sp>
        <p:nvSpPr>
          <p:cNvPr id="943" name="Google Shape;943;p15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6"/>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Consolas"/>
              <a:ea typeface="Consolas"/>
              <a:cs typeface="Consolas"/>
              <a:sym typeface="Consolas"/>
            </a:endParaRPr>
          </a:p>
        </p:txBody>
      </p:sp>
      <p:pic>
        <p:nvPicPr>
          <p:cNvPr id="946" name="Google Shape;946;p156"/>
          <p:cNvPicPr preferRelativeResize="0"/>
          <p:nvPr/>
        </p:nvPicPr>
        <p:blipFill>
          <a:blip r:embed="rId3">
            <a:alphaModFix/>
          </a:blip>
          <a:stretch>
            <a:fillRect/>
          </a:stretch>
        </p:blipFill>
        <p:spPr>
          <a:xfrm>
            <a:off x="855938" y="1376738"/>
            <a:ext cx="1945725" cy="2389716"/>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50"/>
        <p:cNvGrpSpPr/>
        <p:nvPr/>
      </p:nvGrpSpPr>
      <p:grpSpPr>
        <a:xfrm>
          <a:off x="0" y="0"/>
          <a:ext cx="0" cy="0"/>
          <a:chOff x="0" y="0"/>
          <a:chExt cx="0" cy="0"/>
        </a:xfrm>
      </p:grpSpPr>
      <p:sp>
        <p:nvSpPr>
          <p:cNvPr id="951" name="Google Shape;951;p15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7"/>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int main(void)</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for (int i = 0; i &lt; 3; i++)</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meow();</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954" name="Google Shape;954;p157"/>
          <p:cNvPicPr preferRelativeResize="0"/>
          <p:nvPr/>
        </p:nvPicPr>
        <p:blipFill>
          <a:blip r:embed="rId3">
            <a:alphaModFix/>
          </a:blip>
          <a:stretch>
            <a:fillRect/>
          </a:stretch>
        </p:blipFill>
        <p:spPr>
          <a:xfrm>
            <a:off x="855938" y="1376738"/>
            <a:ext cx="1945725" cy="2389716"/>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58"/>
        <p:cNvGrpSpPr/>
        <p:nvPr/>
      </p:nvGrpSpPr>
      <p:grpSpPr>
        <a:xfrm>
          <a:off x="0" y="0"/>
          <a:ext cx="0" cy="0"/>
          <a:chOff x="0" y="0"/>
          <a:chExt cx="0" cy="0"/>
        </a:xfrm>
      </p:grpSpPr>
      <p:sp>
        <p:nvSpPr>
          <p:cNvPr id="959" name="Google Shape;959;p158"/>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8"/>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8"/>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Consolas"/>
              <a:ea typeface="Consolas"/>
              <a:cs typeface="Consolas"/>
              <a:sym typeface="Consolas"/>
            </a:endParaRPr>
          </a:p>
        </p:txBody>
      </p:sp>
      <p:pic>
        <p:nvPicPr>
          <p:cNvPr id="962" name="Google Shape;962;p158"/>
          <p:cNvPicPr preferRelativeResize="0"/>
          <p:nvPr/>
        </p:nvPicPr>
        <p:blipFill>
          <a:blip r:embed="rId3">
            <a:alphaModFix/>
          </a:blip>
          <a:stretch>
            <a:fillRect/>
          </a:stretch>
        </p:blipFill>
        <p:spPr>
          <a:xfrm>
            <a:off x="605900" y="1613113"/>
            <a:ext cx="2445800" cy="1916979"/>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66"/>
        <p:cNvGrpSpPr/>
        <p:nvPr/>
      </p:nvGrpSpPr>
      <p:grpSpPr>
        <a:xfrm>
          <a:off x="0" y="0"/>
          <a:ext cx="0" cy="0"/>
          <a:chOff x="0" y="0"/>
          <a:chExt cx="0" cy="0"/>
        </a:xfrm>
      </p:grpSpPr>
      <p:sp>
        <p:nvSpPr>
          <p:cNvPr id="967" name="Google Shape;967;p15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9"/>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void meow(int n)</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for (int i = 0; i &lt; n; i++)</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printf("meow\n");</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970" name="Google Shape;970;p159"/>
          <p:cNvPicPr preferRelativeResize="0"/>
          <p:nvPr/>
        </p:nvPicPr>
        <p:blipFill>
          <a:blip r:embed="rId3">
            <a:alphaModFix/>
          </a:blip>
          <a:stretch>
            <a:fillRect/>
          </a:stretch>
        </p:blipFill>
        <p:spPr>
          <a:xfrm>
            <a:off x="605900" y="1613113"/>
            <a:ext cx="2445800" cy="1916979"/>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74"/>
        <p:cNvGrpSpPr/>
        <p:nvPr/>
      </p:nvGrpSpPr>
      <p:grpSpPr>
        <a:xfrm>
          <a:off x="0" y="0"/>
          <a:ext cx="0" cy="0"/>
          <a:chOff x="0" y="0"/>
          <a:chExt cx="0" cy="0"/>
        </a:xfrm>
      </p:grpSpPr>
      <p:sp>
        <p:nvSpPr>
          <p:cNvPr id="975" name="Google Shape;975;p16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0"/>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Consolas"/>
              <a:ea typeface="Consolas"/>
              <a:cs typeface="Consolas"/>
              <a:sym typeface="Consolas"/>
            </a:endParaRPr>
          </a:p>
        </p:txBody>
      </p:sp>
      <p:pic>
        <p:nvPicPr>
          <p:cNvPr id="978" name="Google Shape;978;p160"/>
          <p:cNvPicPr preferRelativeResize="0"/>
          <p:nvPr/>
        </p:nvPicPr>
        <p:blipFill>
          <a:blip r:embed="rId3">
            <a:alphaModFix/>
          </a:blip>
          <a:stretch>
            <a:fillRect/>
          </a:stretch>
        </p:blipFill>
        <p:spPr>
          <a:xfrm>
            <a:off x="914400" y="1858538"/>
            <a:ext cx="1828800" cy="1426464"/>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982"/>
        <p:cNvGrpSpPr/>
        <p:nvPr/>
      </p:nvGrpSpPr>
      <p:grpSpPr>
        <a:xfrm>
          <a:off x="0" y="0"/>
          <a:ext cx="0" cy="0"/>
          <a:chOff x="0" y="0"/>
          <a:chExt cx="0" cy="0"/>
        </a:xfrm>
      </p:grpSpPr>
      <p:sp>
        <p:nvSpPr>
          <p:cNvPr id="983" name="Google Shape;983;p16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1"/>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int main(void)</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meow(3);</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986" name="Google Shape;986;p161"/>
          <p:cNvPicPr preferRelativeResize="0"/>
          <p:nvPr/>
        </p:nvPicPr>
        <p:blipFill>
          <a:blip r:embed="rId3">
            <a:alphaModFix/>
          </a:blip>
          <a:stretch>
            <a:fillRect/>
          </a:stretch>
        </p:blipFill>
        <p:spPr>
          <a:xfrm>
            <a:off x="914400" y="1858538"/>
            <a:ext cx="1828800" cy="1426464"/>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scope</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163"/>
          <p:cNvPicPr preferRelativeResize="0"/>
          <p:nvPr/>
        </p:nvPicPr>
        <p:blipFill>
          <a:blip r:embed="rId3">
            <a:alphaModFix/>
          </a:blip>
          <a:stretch>
            <a:fillRect/>
          </a:stretch>
        </p:blipFill>
        <p:spPr>
          <a:xfrm>
            <a:off x="3810000" y="1809750"/>
            <a:ext cx="1524000" cy="152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8"/>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8"/>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source code</a:t>
            </a:r>
            <a:r>
              <a:rPr lang="en" sz="3600">
                <a:solidFill>
                  <a:srgbClr val="FFFFFF"/>
                </a:solidFill>
              </a:rPr>
              <a:t> →  </a:t>
            </a:r>
            <a:endParaRPr sz="3600">
              <a:solidFill>
                <a:srgbClr val="FFFFFF"/>
              </a:solidFill>
            </a:endParaRPr>
          </a:p>
        </p:txBody>
      </p:sp>
      <p:sp>
        <p:nvSpPr>
          <p:cNvPr id="172" name="Google Shape;172;p38"/>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machine code</a:t>
            </a:r>
            <a:endParaRPr sz="2900">
              <a:solidFill>
                <a:srgbClr val="FFFFFF"/>
              </a:solidFill>
            </a:endParaRPr>
          </a:p>
        </p:txBody>
      </p:sp>
      <p:sp>
        <p:nvSpPr>
          <p:cNvPr id="173" name="Google Shape;173;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compiler</a:t>
            </a:r>
            <a:endParaRPr sz="29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1001"/>
        <p:cNvGrpSpPr/>
        <p:nvPr/>
      </p:nvGrpSpPr>
      <p:grpSpPr>
        <a:xfrm>
          <a:off x="0" y="0"/>
          <a:ext cx="0" cy="0"/>
          <a:chOff x="0" y="0"/>
          <a:chExt cx="0" cy="0"/>
        </a:xfrm>
      </p:grpSpPr>
      <p:sp>
        <p:nvSpPr>
          <p:cNvPr id="1002" name="Google Shape;1002;p16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4"/>
          <p:cNvSpPr txBox="1"/>
          <p:nvPr/>
        </p:nvSpPr>
        <p:spPr>
          <a:xfrm>
            <a:off x="4150650" y="1692463"/>
            <a:ext cx="45003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latin typeface="Consolas"/>
                <a:ea typeface="Consolas"/>
                <a:cs typeface="Consolas"/>
                <a:sym typeface="Consolas"/>
              </a:rPr>
              <a:t>int main(void)</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    meow(3);</a:t>
            </a:r>
            <a:endParaRPr sz="1800">
              <a:solidFill>
                <a:schemeClr val="dk1"/>
              </a:solidFill>
              <a:latin typeface="Consolas"/>
              <a:ea typeface="Consolas"/>
              <a:cs typeface="Consolas"/>
              <a:sym typeface="Consolas"/>
            </a:endParaRPr>
          </a:p>
          <a:p>
            <a:pPr marL="0" lvl="0" indent="0" algn="l" rtl="0">
              <a:spcBef>
                <a:spcPts val="0"/>
              </a:spcBef>
              <a:spcAft>
                <a:spcPts val="0"/>
              </a:spcAft>
              <a:buNone/>
            </a:pPr>
            <a:r>
              <a:rPr lang="en" sz="1800">
                <a:solidFill>
                  <a:schemeClr val="dk1"/>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1005" name="Google Shape;1005;p164"/>
          <p:cNvPicPr preferRelativeResize="0"/>
          <p:nvPr/>
        </p:nvPicPr>
        <p:blipFill>
          <a:blip r:embed="rId3">
            <a:alphaModFix/>
          </a:blip>
          <a:stretch>
            <a:fillRect/>
          </a:stretch>
        </p:blipFill>
        <p:spPr>
          <a:xfrm>
            <a:off x="914400" y="1858538"/>
            <a:ext cx="1828800" cy="1426464"/>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Shape 1009"/>
        <p:cNvGrpSpPr/>
        <p:nvPr/>
      </p:nvGrpSpPr>
      <p:grpSpPr>
        <a:xfrm>
          <a:off x="0" y="0"/>
          <a:ext cx="0" cy="0"/>
          <a:chOff x="0" y="0"/>
          <a:chExt cx="0" cy="0"/>
        </a:xfrm>
      </p:grpSpPr>
      <p:sp>
        <p:nvSpPr>
          <p:cNvPr id="1010" name="Google Shape;1010;p16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Linux</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correctness, design, style</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68"/>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function</a:t>
            </a:r>
            <a:endParaRPr sz="2900"/>
          </a:p>
        </p:txBody>
      </p:sp>
      <p:sp>
        <p:nvSpPr>
          <p:cNvPr id="1027" name="Google Shape;1027;p168"/>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arguments</a:t>
            </a:r>
            <a:r>
              <a:rPr lang="en" sz="3600">
                <a:solidFill>
                  <a:srgbClr val="FFFFFF"/>
                </a:solidFill>
              </a:rPr>
              <a:t> →  </a:t>
            </a:r>
            <a:endParaRPr sz="3600">
              <a:solidFill>
                <a:srgbClr val="FFFFFF"/>
              </a:solidFill>
            </a:endParaRPr>
          </a:p>
        </p:txBody>
      </p:sp>
      <p:sp>
        <p:nvSpPr>
          <p:cNvPr id="1028" name="Google Shape;1028;p168"/>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side effects</a:t>
            </a:r>
            <a:endParaRPr sz="2900">
              <a:solidFill>
                <a:srgbClr val="FFFFFF"/>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pic>
        <p:nvPicPr>
          <p:cNvPr id="1033" name="Google Shape;1033;p169"/>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1038" name="Google Shape;1038;p17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pic>
        <p:nvPicPr>
          <p:cNvPr id="1043" name="Google Shape;1043;p17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pic>
        <p:nvPicPr>
          <p:cNvPr id="1048" name="Google Shape;1048;p172"/>
          <p:cNvPicPr preferRelativeResize="0"/>
          <p:nvPr/>
        </p:nvPicPr>
        <p:blipFill>
          <a:blip r:embed="rId3">
            <a:alphaModFix/>
          </a:blip>
          <a:stretch>
            <a:fillRect/>
          </a:stretch>
        </p:blipFill>
        <p:spPr>
          <a:xfrm>
            <a:off x="0" y="0"/>
            <a:ext cx="9143978" cy="5143500"/>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pic>
        <p:nvPicPr>
          <p:cNvPr id="1053" name="Google Shape;1053;p173"/>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pic>
        <p:nvPicPr>
          <p:cNvPr id="1058" name="Google Shape;1058;p17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100" dirty="0"/>
              <a:t>Visual Studio Code</a:t>
            </a:r>
            <a:endParaRPr sz="5100" dirty="0"/>
          </a:p>
        </p:txBody>
      </p:sp>
      <p:sp>
        <p:nvSpPr>
          <p:cNvPr id="179" name="Google Shape;179;p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uFill>
                  <a:noFill/>
                </a:uFill>
              </a:rPr>
              <a:t>The Sandbox</a:t>
            </a:r>
            <a:endParaRPr dirty="0">
              <a:solidFill>
                <a:schemeClr val="dk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Google Shape;1063;p17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constants</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comments</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78"/>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function</a:t>
            </a:r>
            <a:endParaRPr sz="2900"/>
          </a:p>
        </p:txBody>
      </p:sp>
      <p:sp>
        <p:nvSpPr>
          <p:cNvPr id="1080" name="Google Shape;1080;p178"/>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arguments</a:t>
            </a:r>
            <a:r>
              <a:rPr lang="en" sz="3600">
                <a:solidFill>
                  <a:srgbClr val="FFFFFF"/>
                </a:solidFill>
              </a:rPr>
              <a:t> →  </a:t>
            </a:r>
            <a:endParaRPr sz="3600">
              <a:solidFill>
                <a:srgbClr val="FFFFFF"/>
              </a:solidFill>
            </a:endParaRPr>
          </a:p>
        </p:txBody>
      </p:sp>
      <p:sp>
        <p:nvSpPr>
          <p:cNvPr id="1081" name="Google Shape;1081;p178"/>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return value</a:t>
            </a:r>
            <a:endParaRPr sz="2900">
              <a:solidFill>
                <a:srgbClr val="FFFFFF"/>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8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integer overflow</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5"/>
        <p:cNvGrpSpPr/>
        <p:nvPr/>
      </p:nvGrpSpPr>
      <p:grpSpPr>
        <a:xfrm>
          <a:off x="0" y="0"/>
          <a:ext cx="0" cy="0"/>
          <a:chOff x="0" y="0"/>
          <a:chExt cx="0" cy="0"/>
        </a:xfrm>
      </p:grpSpPr>
      <p:pic>
        <p:nvPicPr>
          <p:cNvPr id="1096" name="Google Shape;1096;p181"/>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82"/>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000</a:t>
            </a:r>
            <a:endParaRPr sz="9600">
              <a:solidFill>
                <a:srgbClr val="FFFFFF"/>
              </a:solidFill>
              <a:latin typeface="Consolas"/>
              <a:ea typeface="Consolas"/>
              <a:cs typeface="Consolas"/>
              <a:sym typeface="Consola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83"/>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001</a:t>
            </a:r>
            <a:endParaRPr sz="9600">
              <a:solidFill>
                <a:srgbClr val="FFFFFF"/>
              </a:solidFill>
              <a:latin typeface="Consolas"/>
              <a:ea typeface="Consolas"/>
              <a:cs typeface="Consolas"/>
              <a:sym typeface="Consola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84"/>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010</a:t>
            </a:r>
            <a:endParaRPr sz="9600">
              <a:solidFill>
                <a:srgbClr val="FFFFFF"/>
              </a:solidFill>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4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5"/>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011</a:t>
            </a:r>
            <a:endParaRPr sz="9600">
              <a:solidFill>
                <a:srgbClr val="FFFFFF"/>
              </a:solidFill>
              <a:latin typeface="Consolas"/>
              <a:ea typeface="Consolas"/>
              <a:cs typeface="Consolas"/>
              <a:sym typeface="Consola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86"/>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100</a:t>
            </a:r>
            <a:endParaRPr sz="9600">
              <a:solidFill>
                <a:srgbClr val="FFFFFF"/>
              </a:solidFill>
              <a:latin typeface="Consolas"/>
              <a:ea typeface="Consolas"/>
              <a:cs typeface="Consolas"/>
              <a:sym typeface="Consola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87"/>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101</a:t>
            </a:r>
            <a:endParaRPr sz="9600">
              <a:solidFill>
                <a:srgbClr val="FFFFFF"/>
              </a:solidFill>
              <a:latin typeface="Consolas"/>
              <a:ea typeface="Consolas"/>
              <a:cs typeface="Consolas"/>
              <a:sym typeface="Consola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88"/>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110</a:t>
            </a:r>
            <a:endParaRPr sz="9600">
              <a:solidFill>
                <a:srgbClr val="FFFFFF"/>
              </a:solidFill>
              <a:latin typeface="Consolas"/>
              <a:ea typeface="Consolas"/>
              <a:cs typeface="Consolas"/>
              <a:sym typeface="Consola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89"/>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0</a:t>
            </a:r>
            <a:r>
              <a:rPr lang="en" sz="9600">
                <a:solidFill>
                  <a:srgbClr val="FFFFFF"/>
                </a:solidFill>
                <a:latin typeface="Consolas"/>
                <a:ea typeface="Consolas"/>
                <a:cs typeface="Consolas"/>
                <a:sym typeface="Consolas"/>
              </a:rPr>
              <a:t>111</a:t>
            </a:r>
            <a:endParaRPr sz="9600">
              <a:solidFill>
                <a:srgbClr val="FFFFFF"/>
              </a:solidFill>
              <a:latin typeface="Consolas"/>
              <a:ea typeface="Consolas"/>
              <a:cs typeface="Consolas"/>
              <a:sym typeface="Consola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90"/>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1</a:t>
            </a:r>
            <a:r>
              <a:rPr lang="en" sz="9600">
                <a:solidFill>
                  <a:srgbClr val="FFFFFF"/>
                </a:solidFill>
                <a:latin typeface="Consolas"/>
                <a:ea typeface="Consolas"/>
                <a:cs typeface="Consolas"/>
                <a:sym typeface="Consolas"/>
              </a:rPr>
              <a:t>000</a:t>
            </a:r>
            <a:endParaRPr sz="9600">
              <a:solidFill>
                <a:srgbClr val="FFFFFF"/>
              </a:solidFill>
              <a:latin typeface="Consolas"/>
              <a:ea typeface="Consolas"/>
              <a:cs typeface="Consolas"/>
              <a:sym typeface="Consola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pic>
        <p:nvPicPr>
          <p:cNvPr id="1146" name="Google Shape;1146;p191"/>
          <p:cNvPicPr preferRelativeResize="0"/>
          <p:nvPr/>
        </p:nvPicPr>
        <p:blipFill>
          <a:blip r:embed="rId3">
            <a:alphaModFix/>
          </a:blip>
          <a:stretch>
            <a:fillRect/>
          </a:stretch>
        </p:blipFill>
        <p:spPr>
          <a:xfrm>
            <a:off x="485775" y="0"/>
            <a:ext cx="8172444" cy="5143500"/>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pic>
        <p:nvPicPr>
          <p:cNvPr id="1151" name="Google Shape;1151;p192"/>
          <p:cNvPicPr preferRelativeResize="0"/>
          <p:nvPr/>
        </p:nvPicPr>
        <p:blipFill>
          <a:blip r:embed="rId3">
            <a:alphaModFix/>
          </a:blip>
          <a:stretch>
            <a:fillRect/>
          </a:stretch>
        </p:blipFill>
        <p:spPr>
          <a:xfrm>
            <a:off x="2713700" y="0"/>
            <a:ext cx="3716592" cy="5143500"/>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9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truncation</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9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floating-point imprecision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1"/>
          <p:cNvPicPr preferRelativeResize="0"/>
          <p:nvPr/>
        </p:nvPicPr>
        <p:blipFill>
          <a:blip r:embed="rId3">
            <a:alphaModFix/>
          </a:blip>
          <a:stretch>
            <a:fillRect/>
          </a:stretch>
        </p:blipFill>
        <p:spPr>
          <a:xfrm>
            <a:off x="0" y="0"/>
            <a:ext cx="9143990" cy="5143500"/>
          </a:xfrm>
          <a:prstGeom prst="rect">
            <a:avLst/>
          </a:prstGeom>
          <a:noFill/>
          <a:ln>
            <a:noFill/>
          </a:ln>
        </p:spPr>
      </p:pic>
      <p:sp>
        <p:nvSpPr>
          <p:cNvPr id="190" name="Google Shape;190;p41"/>
          <p:cNvSpPr/>
          <p:nvPr/>
        </p:nvSpPr>
        <p:spPr>
          <a:xfrm>
            <a:off x="0" y="0"/>
            <a:ext cx="25407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1"/>
          <p:cNvSpPr/>
          <p:nvPr/>
        </p:nvSpPr>
        <p:spPr>
          <a:xfrm>
            <a:off x="2540700" y="2758100"/>
            <a:ext cx="6603300" cy="23853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95"/>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Consolas"/>
                <a:ea typeface="Consolas"/>
                <a:cs typeface="Consolas"/>
                <a:sym typeface="Consolas"/>
              </a:rPr>
              <a:t>1999</a:t>
            </a:r>
            <a:endParaRPr sz="9600">
              <a:solidFill>
                <a:schemeClr val="dk1"/>
              </a:solidFill>
              <a:latin typeface="Consolas"/>
              <a:ea typeface="Consolas"/>
              <a:cs typeface="Consolas"/>
              <a:sym typeface="Consolas"/>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96"/>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19</a:t>
            </a:r>
            <a:r>
              <a:rPr lang="en" sz="9600">
                <a:solidFill>
                  <a:schemeClr val="dk1"/>
                </a:solidFill>
                <a:latin typeface="Consolas"/>
                <a:ea typeface="Consolas"/>
                <a:cs typeface="Consolas"/>
                <a:sym typeface="Consolas"/>
              </a:rPr>
              <a:t>99</a:t>
            </a:r>
            <a:endParaRPr sz="9600">
              <a:solidFill>
                <a:schemeClr val="dk1"/>
              </a:solidFill>
              <a:latin typeface="Consolas"/>
              <a:ea typeface="Consolas"/>
              <a:cs typeface="Consolas"/>
              <a:sym typeface="Consolas"/>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97"/>
          <p:cNvSpPr txBox="1"/>
          <p:nvPr/>
        </p:nvSpPr>
        <p:spPr>
          <a:xfrm>
            <a:off x="2410950" y="1780500"/>
            <a:ext cx="4322100" cy="15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434343"/>
                </a:solidFill>
                <a:latin typeface="Consolas"/>
                <a:ea typeface="Consolas"/>
                <a:cs typeface="Consolas"/>
                <a:sym typeface="Consolas"/>
              </a:rPr>
              <a:t>19</a:t>
            </a:r>
            <a:r>
              <a:rPr lang="en" sz="9600">
                <a:solidFill>
                  <a:schemeClr val="dk1"/>
                </a:solidFill>
                <a:latin typeface="Consolas"/>
                <a:ea typeface="Consolas"/>
                <a:cs typeface="Consolas"/>
                <a:sym typeface="Consolas"/>
              </a:rPr>
              <a:t>00</a:t>
            </a:r>
            <a:endParaRPr sz="9600">
              <a:solidFill>
                <a:schemeClr val="dk1"/>
              </a:solidFill>
              <a:latin typeface="Consolas"/>
              <a:ea typeface="Consolas"/>
              <a:cs typeface="Consolas"/>
              <a:sym typeface="Consolas"/>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9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19 January 2038</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Shape 1185"/>
        <p:cNvGrpSpPr/>
        <p:nvPr/>
      </p:nvGrpSpPr>
      <p:grpSpPr>
        <a:xfrm>
          <a:off x="0" y="0"/>
          <a:ext cx="0" cy="0"/>
          <a:chOff x="0" y="0"/>
          <a:chExt cx="0" cy="0"/>
        </a:xfrm>
      </p:grpSpPr>
      <p:sp>
        <p:nvSpPr>
          <p:cNvPr id="1186" name="Google Shape;1186;p19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13 December 1901</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2" name="TextBox 1">
            <a:extLst>
              <a:ext uri="{FF2B5EF4-FFF2-40B4-BE49-F238E27FC236}">
                <a16:creationId xmlns:a16="http://schemas.microsoft.com/office/drawing/2014/main" id="{E991DAF8-DB73-FA0C-3131-0DB1E8353351}"/>
              </a:ext>
            </a:extLst>
          </p:cNvPr>
          <p:cNvSpPr txBox="1"/>
          <p:nvPr/>
        </p:nvSpPr>
        <p:spPr>
          <a:xfrm>
            <a:off x="1025435" y="1985554"/>
            <a:ext cx="7301999" cy="923330"/>
          </a:xfrm>
          <a:prstGeom prst="rect">
            <a:avLst/>
          </a:prstGeom>
          <a:noFill/>
        </p:spPr>
        <p:txBody>
          <a:bodyPr wrap="none" rtlCol="0">
            <a:spAutoFit/>
          </a:bodyPr>
          <a:lstStyle/>
          <a:p>
            <a:r>
              <a:rPr lang="en-GB" sz="5400" dirty="0">
                <a:solidFill>
                  <a:schemeClr val="tx1"/>
                </a:solidFill>
              </a:rPr>
              <a:t>Computing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2"/>
          <p:cNvPicPr preferRelativeResize="0"/>
          <p:nvPr/>
        </p:nvPicPr>
        <p:blipFill>
          <a:blip r:embed="rId3">
            <a:alphaModFix/>
          </a:blip>
          <a:stretch>
            <a:fillRect/>
          </a:stretch>
        </p:blipFill>
        <p:spPr>
          <a:xfrm>
            <a:off x="0" y="0"/>
            <a:ext cx="9143990" cy="5143500"/>
          </a:xfrm>
          <a:prstGeom prst="rect">
            <a:avLst/>
          </a:prstGeom>
          <a:noFill/>
          <a:ln>
            <a:noFill/>
          </a:ln>
        </p:spPr>
      </p:pic>
      <p:sp>
        <p:nvSpPr>
          <p:cNvPr id="197" name="Google Shape;197;p42"/>
          <p:cNvSpPr/>
          <p:nvPr/>
        </p:nvSpPr>
        <p:spPr>
          <a:xfrm>
            <a:off x="0" y="0"/>
            <a:ext cx="25407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2"/>
          <p:cNvSpPr/>
          <p:nvPr/>
        </p:nvSpPr>
        <p:spPr>
          <a:xfrm>
            <a:off x="2540700" y="14909"/>
            <a:ext cx="6603300" cy="27282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43"/>
          <p:cNvPicPr preferRelativeResize="0"/>
          <p:nvPr/>
        </p:nvPicPr>
        <p:blipFill>
          <a:blip r:embed="rId3">
            <a:alphaModFix/>
          </a:blip>
          <a:stretch>
            <a:fillRect/>
          </a:stretch>
        </p:blipFill>
        <p:spPr>
          <a:xfrm>
            <a:off x="0" y="0"/>
            <a:ext cx="9143990" cy="5143500"/>
          </a:xfrm>
          <a:prstGeom prst="rect">
            <a:avLst/>
          </a:prstGeom>
          <a:noFill/>
          <a:ln>
            <a:noFill/>
          </a:ln>
        </p:spPr>
      </p:pic>
      <p:sp>
        <p:nvSpPr>
          <p:cNvPr id="204" name="Google Shape;204;p43"/>
          <p:cNvSpPr/>
          <p:nvPr/>
        </p:nvSpPr>
        <p:spPr>
          <a:xfrm>
            <a:off x="2555609" y="-100"/>
            <a:ext cx="66033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3"/>
          <p:cNvSpPr/>
          <p:nvPr/>
        </p:nvSpPr>
        <p:spPr>
          <a:xfrm>
            <a:off x="-6" y="0"/>
            <a:ext cx="5517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4" name="Google Shape;104;p26"/>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dk1"/>
              </a:buClr>
              <a:buSzPts val="1700"/>
              <a:buChar char="●"/>
            </a:pPr>
            <a:r>
              <a:rPr lang="en-GB" sz="1700" dirty="0">
                <a:solidFill>
                  <a:schemeClr val="dk1"/>
                </a:solidFill>
              </a:rPr>
              <a:t>Announcements</a:t>
            </a:r>
          </a:p>
          <a:p>
            <a:pPr marL="457200" lvl="0" indent="-336550" algn="l" rtl="0">
              <a:lnSpc>
                <a:spcPct val="100000"/>
              </a:lnSpc>
              <a:spcBef>
                <a:spcPts val="0"/>
              </a:spcBef>
              <a:spcAft>
                <a:spcPts val="0"/>
              </a:spcAft>
              <a:buClr>
                <a:schemeClr val="dk1"/>
              </a:buClr>
              <a:buSzPts val="1700"/>
              <a:buChar char="●"/>
            </a:pPr>
            <a:endParaRPr sz="1700" dirty="0">
              <a:solidFill>
                <a:schemeClr val="dk1"/>
              </a:solidFill>
            </a:endParaRPr>
          </a:p>
          <a:p>
            <a:pPr marL="457200" lvl="0" indent="-336550" algn="l" rtl="0">
              <a:lnSpc>
                <a:spcPct val="100000"/>
              </a:lnSpc>
              <a:spcBef>
                <a:spcPts val="0"/>
              </a:spcBef>
              <a:spcAft>
                <a:spcPts val="0"/>
              </a:spcAft>
              <a:buClr>
                <a:schemeClr val="dk1"/>
              </a:buClr>
              <a:buSzPts val="1700"/>
              <a:buChar char="●"/>
            </a:pPr>
            <a:r>
              <a:rPr lang="en" sz="1700" dirty="0">
                <a:solidFill>
                  <a:schemeClr val="dk1"/>
                </a:solidFill>
              </a:rPr>
              <a:t>We'll take a </a:t>
            </a:r>
            <a:r>
              <a:rPr lang="en" sz="1700" dirty="0">
                <a:solidFill>
                  <a:srgbClr val="FFFF00"/>
                </a:solidFill>
              </a:rPr>
              <a:t>break</a:t>
            </a:r>
            <a:r>
              <a:rPr lang="en" sz="1700" dirty="0">
                <a:solidFill>
                  <a:schemeClr val="dk1"/>
                </a:solidFill>
              </a:rPr>
              <a:t> partway through class, with biscuits! 🍪</a:t>
            </a:r>
            <a:endParaRPr sz="1700" dirty="0">
              <a:solidFill>
                <a:schemeClr val="dk1"/>
              </a:solidFill>
            </a:endParaRPr>
          </a:p>
          <a:p>
            <a:pPr marL="0" lvl="0" indent="0" algn="l" rtl="0">
              <a:lnSpc>
                <a:spcPct val="100000"/>
              </a:lnSpc>
              <a:spcBef>
                <a:spcPts val="1600"/>
              </a:spcBef>
              <a:spcAft>
                <a:spcPts val="0"/>
              </a:spcAft>
              <a:buNone/>
            </a:pPr>
            <a:br>
              <a:rPr lang="en" sz="1700" dirty="0">
                <a:solidFill>
                  <a:schemeClr val="dk1"/>
                </a:solidFill>
              </a:rPr>
            </a:br>
            <a:endParaRPr sz="1700" dirty="0">
              <a:solidFill>
                <a:schemeClr val="dk1"/>
              </a:solidFill>
            </a:endParaRPr>
          </a:p>
        </p:txBody>
      </p:sp>
      <p:sp>
        <p:nvSpPr>
          <p:cNvPr id="105" name="Google Shape;10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CS50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4"/>
          <p:cNvPicPr preferRelativeResize="0"/>
          <p:nvPr/>
        </p:nvPicPr>
        <p:blipFill>
          <a:blip r:embed="rId3">
            <a:alphaModFix/>
          </a:blip>
          <a:stretch>
            <a:fillRect/>
          </a:stretch>
        </p:blipFill>
        <p:spPr>
          <a:xfrm>
            <a:off x="0" y="0"/>
            <a:ext cx="9143990" cy="5143500"/>
          </a:xfrm>
          <a:prstGeom prst="rect">
            <a:avLst/>
          </a:prstGeom>
          <a:noFill/>
          <a:ln>
            <a:noFill/>
          </a:ln>
        </p:spPr>
      </p:pic>
      <p:sp>
        <p:nvSpPr>
          <p:cNvPr id="211" name="Google Shape;211;p44"/>
          <p:cNvSpPr/>
          <p:nvPr/>
        </p:nvSpPr>
        <p:spPr>
          <a:xfrm>
            <a:off x="566522" y="-100"/>
            <a:ext cx="85923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graphical user interface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8"/>
          <p:cNvPicPr preferRelativeResize="0"/>
          <p:nvPr/>
        </p:nvPicPr>
        <p:blipFill>
          <a:blip r:embed="rId3">
            <a:alphaModFix/>
          </a:blip>
          <a:stretch>
            <a:fillRect/>
          </a:stretch>
        </p:blipFill>
        <p:spPr>
          <a:xfrm>
            <a:off x="0" y="0"/>
            <a:ext cx="9143990" cy="5143500"/>
          </a:xfrm>
          <a:prstGeom prst="rect">
            <a:avLst/>
          </a:prstGeom>
          <a:noFill/>
          <a:ln>
            <a:noFill/>
          </a:ln>
        </p:spPr>
      </p:pic>
      <p:sp>
        <p:nvSpPr>
          <p:cNvPr id="232" name="Google Shape;232;p48"/>
          <p:cNvSpPr/>
          <p:nvPr/>
        </p:nvSpPr>
        <p:spPr>
          <a:xfrm>
            <a:off x="0" y="0"/>
            <a:ext cx="2540700" cy="51435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8"/>
          <p:cNvSpPr/>
          <p:nvPr/>
        </p:nvSpPr>
        <p:spPr>
          <a:xfrm>
            <a:off x="2540700" y="14909"/>
            <a:ext cx="6603300" cy="2728200"/>
          </a:xfrm>
          <a:prstGeom prst="rect">
            <a:avLst/>
          </a:prstGeom>
          <a:solidFill>
            <a:srgbClr val="000000">
              <a:alpha val="74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command-line interface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CLI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1"/>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2"/>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#include &lt;stdio.h&gt;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int main(void)</a:t>
            </a:r>
            <a:br>
              <a:rPr lang="en">
                <a:solidFill>
                  <a:schemeClr val="dk1"/>
                </a:solidFill>
                <a:latin typeface="Consolas"/>
                <a:ea typeface="Consolas"/>
                <a:cs typeface="Consolas"/>
                <a:sym typeface="Consolas"/>
              </a:rPr>
            </a:b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    printf("hello, world\n");</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code hello.c</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make hello</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./hello</a:t>
            </a:r>
            <a:endParaRPr>
              <a:solidFill>
                <a:srgbClr val="FFFFFF"/>
              </a:solidFill>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extBox 1">
            <a:extLst>
              <a:ext uri="{FF2B5EF4-FFF2-40B4-BE49-F238E27FC236}">
                <a16:creationId xmlns:a16="http://schemas.microsoft.com/office/drawing/2014/main" id="{F7FFB67D-D490-CACE-F35C-70F1F28E8841}"/>
              </a:ext>
            </a:extLst>
          </p:cNvPr>
          <p:cNvSpPr txBox="1"/>
          <p:nvPr/>
        </p:nvSpPr>
        <p:spPr>
          <a:xfrm>
            <a:off x="1025435" y="1985554"/>
            <a:ext cx="7301999" cy="923330"/>
          </a:xfrm>
          <a:prstGeom prst="rect">
            <a:avLst/>
          </a:prstGeom>
          <a:noFill/>
        </p:spPr>
        <p:txBody>
          <a:bodyPr wrap="none" rtlCol="0">
            <a:spAutoFit/>
          </a:bodyPr>
          <a:lstStyle/>
          <a:p>
            <a:r>
              <a:rPr lang="en-GB" sz="5400" dirty="0">
                <a:solidFill>
                  <a:schemeClr val="tx1"/>
                </a:solidFill>
              </a:rPr>
              <a:t>Computing Technology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54"/>
          <p:cNvPicPr preferRelativeResize="0"/>
          <p:nvPr/>
        </p:nvPicPr>
        <p:blipFill>
          <a:blip r:embed="rId3">
            <a:alphaModFix/>
          </a:blip>
          <a:stretch>
            <a:fillRect/>
          </a:stretch>
        </p:blipFill>
        <p:spPr>
          <a:xfrm>
            <a:off x="3429000" y="1720213"/>
            <a:ext cx="2286000" cy="17030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5"/>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#include &lt;stdio.h&gt;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int main(void)</a:t>
            </a:r>
            <a:br>
              <a:rPr lang="en">
                <a:solidFill>
                  <a:schemeClr val="dk1"/>
                </a:solidFill>
                <a:latin typeface="Consolas"/>
                <a:ea typeface="Consolas"/>
                <a:cs typeface="Consolas"/>
                <a:sym typeface="Consolas"/>
              </a:rPr>
            </a:b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    printf("hello, world\n");</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6"/>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#include &lt;stdio.h&gt;</a:t>
            </a: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int main(void)</a:t>
            </a:r>
            <a:br>
              <a:rPr lang="en">
                <a:solidFill>
                  <a:srgbClr val="FDB408"/>
                </a:solidFill>
                <a:latin typeface="Consolas"/>
                <a:ea typeface="Consolas"/>
                <a:cs typeface="Consolas"/>
                <a:sym typeface="Consolas"/>
              </a:rPr>
            </a:br>
            <a:r>
              <a:rPr lang="en">
                <a:solidFill>
                  <a:srgbClr val="FDB408"/>
                </a:solidFill>
                <a:latin typeface="Consolas"/>
                <a:ea typeface="Consolas"/>
                <a:cs typeface="Consolas"/>
                <a:sym typeface="Consolas"/>
              </a:rPr>
              <a:t>{</a:t>
            </a: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rgbClr val="8648FE"/>
                </a:solidFill>
                <a:latin typeface="Consolas"/>
                <a:ea typeface="Consolas"/>
                <a:cs typeface="Consolas"/>
                <a:sym typeface="Consolas"/>
              </a:rPr>
              <a:t>printf(</a:t>
            </a:r>
            <a:r>
              <a:rPr lang="en">
                <a:solidFill>
                  <a:srgbClr val="FFFFFF"/>
                </a:solidFill>
                <a:latin typeface="Consolas"/>
                <a:ea typeface="Consolas"/>
                <a:cs typeface="Consolas"/>
                <a:sym typeface="Consolas"/>
              </a:rPr>
              <a:t>"hello, world\n"</a:t>
            </a:r>
            <a:r>
              <a:rPr lang="en">
                <a:solidFill>
                  <a:srgbClr val="8648FE"/>
                </a:solidFill>
                <a:latin typeface="Consolas"/>
                <a:ea typeface="Consolas"/>
                <a:cs typeface="Consolas"/>
                <a:sym typeface="Consolas"/>
              </a:rPr>
              <a:t>);</a:t>
            </a:r>
            <a:endParaRPr>
              <a:solidFill>
                <a:srgbClr val="8648FE"/>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a:t>
            </a:r>
            <a:endParaRPr>
              <a:solidFill>
                <a:srgbClr val="FDB408"/>
              </a:solidFill>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77"/>
        <p:cNvGrpSpPr/>
        <p:nvPr/>
      </p:nvGrpSpPr>
      <p:grpSpPr>
        <a:xfrm>
          <a:off x="0" y="0"/>
          <a:ext cx="0" cy="0"/>
          <a:chOff x="0" y="0"/>
          <a:chExt cx="0" cy="0"/>
        </a:xfrm>
      </p:grpSpPr>
      <p:sp>
        <p:nvSpPr>
          <p:cNvPr id="278" name="Google Shape;278;p5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7"/>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onsolas"/>
                <a:ea typeface="Consolas"/>
                <a:cs typeface="Consolas"/>
                <a:sym typeface="Consolas"/>
              </a:rPr>
              <a:t>printf("hello, world\n");</a:t>
            </a:r>
            <a:endParaRPr sz="1800">
              <a:latin typeface="Consolas"/>
              <a:ea typeface="Consolas"/>
              <a:cs typeface="Consolas"/>
              <a:sym typeface="Consolas"/>
            </a:endParaRPr>
          </a:p>
        </p:txBody>
      </p:sp>
      <p:pic>
        <p:nvPicPr>
          <p:cNvPr id="281" name="Google Shape;281;p57"/>
          <p:cNvPicPr preferRelativeResize="0"/>
          <p:nvPr/>
        </p:nvPicPr>
        <p:blipFill>
          <a:blip r:embed="rId3">
            <a:alphaModFix/>
          </a:blip>
          <a:stretch>
            <a:fillRect/>
          </a:stretch>
        </p:blipFill>
        <p:spPr>
          <a:xfrm>
            <a:off x="914400" y="2247463"/>
            <a:ext cx="1828800" cy="6485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85"/>
        <p:cNvGrpSpPr/>
        <p:nvPr/>
      </p:nvGrpSpPr>
      <p:grpSpPr>
        <a:xfrm>
          <a:off x="0" y="0"/>
          <a:ext cx="0" cy="0"/>
          <a:chOff x="0" y="0"/>
          <a:chExt cx="0" cy="0"/>
        </a:xfrm>
      </p:grpSpPr>
      <p:sp>
        <p:nvSpPr>
          <p:cNvPr id="286" name="Google Shape;286;p58"/>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8"/>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8"/>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print</a:t>
            </a:r>
            <a:r>
              <a:rPr lang="en" sz="1800">
                <a:latin typeface="Consolas"/>
                <a:ea typeface="Consolas"/>
                <a:cs typeface="Consolas"/>
                <a:sym typeface="Consolas"/>
              </a:rPr>
              <a:t>f</a:t>
            </a:r>
            <a:r>
              <a:rPr lang="en" sz="1800">
                <a:solidFill>
                  <a:srgbClr val="FFFFFF"/>
                </a:solidFill>
                <a:latin typeface="Consolas"/>
                <a:ea typeface="Consolas"/>
                <a:cs typeface="Consolas"/>
                <a:sym typeface="Consolas"/>
              </a:rPr>
              <a:t>(</a:t>
            </a:r>
            <a:r>
              <a:rPr lang="en" sz="1800">
                <a:latin typeface="Consolas"/>
                <a:ea typeface="Consolas"/>
                <a:cs typeface="Consolas"/>
                <a:sym typeface="Consolas"/>
              </a:rPr>
              <a:t>"hello, world\n"</a:t>
            </a:r>
            <a:r>
              <a:rPr lang="en" sz="1800">
                <a:solidFill>
                  <a:srgbClr val="FFFFFF"/>
                </a:solidFill>
                <a:latin typeface="Consolas"/>
                <a:ea typeface="Consolas"/>
                <a:cs typeface="Consolas"/>
                <a:sym typeface="Consolas"/>
              </a:rPr>
              <a:t>)</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289" name="Google Shape;289;p58"/>
          <p:cNvPicPr preferRelativeResize="0"/>
          <p:nvPr/>
        </p:nvPicPr>
        <p:blipFill>
          <a:blip r:embed="rId3">
            <a:alphaModFix/>
          </a:blip>
          <a:stretch>
            <a:fillRect/>
          </a:stretch>
        </p:blipFill>
        <p:spPr>
          <a:xfrm>
            <a:off x="914400" y="2247463"/>
            <a:ext cx="1828800" cy="6485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93"/>
        <p:cNvGrpSpPr/>
        <p:nvPr/>
      </p:nvGrpSpPr>
      <p:grpSpPr>
        <a:xfrm>
          <a:off x="0" y="0"/>
          <a:ext cx="0" cy="0"/>
          <a:chOff x="0" y="0"/>
          <a:chExt cx="0" cy="0"/>
        </a:xfrm>
      </p:grpSpPr>
      <p:sp>
        <p:nvSpPr>
          <p:cNvPr id="294" name="Google Shape;294;p5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9"/>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printf(</a:t>
            </a:r>
            <a:r>
              <a:rPr lang="en" sz="1800">
                <a:latin typeface="Consolas"/>
                <a:ea typeface="Consolas"/>
                <a:cs typeface="Consolas"/>
                <a:sym typeface="Consolas"/>
              </a:rPr>
              <a:t>"hello, world\n"</a:t>
            </a:r>
            <a:r>
              <a:rPr lang="en" sz="1800">
                <a:solidFill>
                  <a:srgbClr val="FFFFFF"/>
                </a:solidFill>
                <a:latin typeface="Consolas"/>
                <a:ea typeface="Consolas"/>
                <a:cs typeface="Consolas"/>
                <a:sym typeface="Consolas"/>
              </a:rPr>
              <a:t>)</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297" name="Google Shape;297;p59"/>
          <p:cNvPicPr preferRelativeResize="0"/>
          <p:nvPr/>
        </p:nvPicPr>
        <p:blipFill>
          <a:blip r:embed="rId3">
            <a:alphaModFix/>
          </a:blip>
          <a:stretch>
            <a:fillRect/>
          </a:stretch>
        </p:blipFill>
        <p:spPr>
          <a:xfrm>
            <a:off x="914400" y="2247450"/>
            <a:ext cx="1828800" cy="64858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301"/>
        <p:cNvGrpSpPr/>
        <p:nvPr/>
      </p:nvGrpSpPr>
      <p:grpSpPr>
        <a:xfrm>
          <a:off x="0" y="0"/>
          <a:ext cx="0" cy="0"/>
          <a:chOff x="0" y="0"/>
          <a:chExt cx="0" cy="0"/>
        </a:xfrm>
      </p:grpSpPr>
      <p:sp>
        <p:nvSpPr>
          <p:cNvPr id="302" name="Google Shape;302;p6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0"/>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printf(</a:t>
            </a:r>
            <a:r>
              <a:rPr lang="en" sz="1800">
                <a:latin typeface="Consolas"/>
                <a:ea typeface="Consolas"/>
                <a:cs typeface="Consolas"/>
                <a:sym typeface="Consolas"/>
              </a:rPr>
              <a:t>"</a:t>
            </a:r>
            <a:r>
              <a:rPr lang="en" sz="1800">
                <a:solidFill>
                  <a:srgbClr val="FFFFFF"/>
                </a:solidFill>
                <a:latin typeface="Consolas"/>
                <a:ea typeface="Consolas"/>
                <a:cs typeface="Consolas"/>
                <a:sym typeface="Consolas"/>
              </a:rPr>
              <a:t>hello, world</a:t>
            </a:r>
            <a:r>
              <a:rPr lang="en" sz="1800">
                <a:latin typeface="Consolas"/>
                <a:ea typeface="Consolas"/>
                <a:cs typeface="Consolas"/>
                <a:sym typeface="Consolas"/>
              </a:rPr>
              <a:t>\n"</a:t>
            </a:r>
            <a:r>
              <a:rPr lang="en" sz="1800">
                <a:solidFill>
                  <a:srgbClr val="FFFFFF"/>
                </a:solidFill>
                <a:latin typeface="Consolas"/>
                <a:ea typeface="Consolas"/>
                <a:cs typeface="Consolas"/>
                <a:sym typeface="Consolas"/>
              </a:rPr>
              <a:t>)</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305" name="Google Shape;305;p60"/>
          <p:cNvPicPr preferRelativeResize="0"/>
          <p:nvPr/>
        </p:nvPicPr>
        <p:blipFill>
          <a:blip r:embed="rId3">
            <a:alphaModFix/>
          </a:blip>
          <a:stretch>
            <a:fillRect/>
          </a:stretch>
        </p:blipFill>
        <p:spPr>
          <a:xfrm>
            <a:off x="914400" y="2247450"/>
            <a:ext cx="1828800" cy="64858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309"/>
        <p:cNvGrpSpPr/>
        <p:nvPr/>
      </p:nvGrpSpPr>
      <p:grpSpPr>
        <a:xfrm>
          <a:off x="0" y="0"/>
          <a:ext cx="0" cy="0"/>
          <a:chOff x="0" y="0"/>
          <a:chExt cx="0" cy="0"/>
        </a:xfrm>
      </p:grpSpPr>
      <p:sp>
        <p:nvSpPr>
          <p:cNvPr id="310" name="Google Shape;310;p6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1"/>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Consolas"/>
                <a:ea typeface="Consolas"/>
                <a:cs typeface="Consolas"/>
                <a:sym typeface="Consolas"/>
              </a:rPr>
              <a:t>printf(</a:t>
            </a:r>
            <a:r>
              <a:rPr lang="en" sz="1800">
                <a:solidFill>
                  <a:srgbClr val="FFFFFF"/>
                </a:solidFill>
                <a:latin typeface="Consolas"/>
                <a:ea typeface="Consolas"/>
                <a:cs typeface="Consolas"/>
                <a:sym typeface="Consolas"/>
              </a:rPr>
              <a:t>"</a:t>
            </a:r>
            <a:r>
              <a:rPr lang="en" sz="1800">
                <a:solidFill>
                  <a:schemeClr val="dk1"/>
                </a:solidFill>
                <a:latin typeface="Consolas"/>
                <a:ea typeface="Consolas"/>
                <a:cs typeface="Consolas"/>
                <a:sym typeface="Consolas"/>
              </a:rPr>
              <a:t>hello, world</a:t>
            </a:r>
            <a:r>
              <a:rPr lang="en" sz="1800">
                <a:latin typeface="Consolas"/>
                <a:ea typeface="Consolas"/>
                <a:cs typeface="Consolas"/>
                <a:sym typeface="Consolas"/>
              </a:rPr>
              <a:t>\n</a:t>
            </a:r>
            <a:r>
              <a:rPr lang="en" sz="1800">
                <a:solidFill>
                  <a:srgbClr val="FFFFFF"/>
                </a:solidFill>
                <a:latin typeface="Consolas"/>
                <a:ea typeface="Consolas"/>
                <a:cs typeface="Consolas"/>
                <a:sym typeface="Consolas"/>
              </a:rPr>
              <a:t>"</a:t>
            </a:r>
            <a:r>
              <a:rPr lang="en" sz="1800">
                <a:solidFill>
                  <a:schemeClr val="dk1"/>
                </a:solidFill>
                <a:latin typeface="Consolas"/>
                <a:ea typeface="Consolas"/>
                <a:cs typeface="Consolas"/>
                <a:sym typeface="Consolas"/>
              </a:rPr>
              <a:t>)</a:t>
            </a:r>
            <a:r>
              <a:rPr lang="en" sz="1800">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313" name="Google Shape;313;p61"/>
          <p:cNvPicPr preferRelativeResize="0"/>
          <p:nvPr/>
        </p:nvPicPr>
        <p:blipFill>
          <a:blip r:embed="rId3">
            <a:alphaModFix/>
          </a:blip>
          <a:stretch>
            <a:fillRect/>
          </a:stretch>
        </p:blipFill>
        <p:spPr>
          <a:xfrm>
            <a:off x="914400" y="2247450"/>
            <a:ext cx="1828800" cy="6485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317"/>
        <p:cNvGrpSpPr/>
        <p:nvPr/>
      </p:nvGrpSpPr>
      <p:grpSpPr>
        <a:xfrm>
          <a:off x="0" y="0"/>
          <a:ext cx="0" cy="0"/>
          <a:chOff x="0" y="0"/>
          <a:chExt cx="0" cy="0"/>
        </a:xfrm>
      </p:grpSpPr>
      <p:sp>
        <p:nvSpPr>
          <p:cNvPr id="318" name="Google Shape;318;p62"/>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2"/>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2"/>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printf("hello, world\n")</a:t>
            </a: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321" name="Google Shape;321;p62"/>
          <p:cNvPicPr preferRelativeResize="0"/>
          <p:nvPr/>
        </p:nvPicPr>
        <p:blipFill>
          <a:blip r:embed="rId3">
            <a:alphaModFix/>
          </a:blip>
          <a:stretch>
            <a:fillRect/>
          </a:stretch>
        </p:blipFill>
        <p:spPr>
          <a:xfrm>
            <a:off x="914400" y="2247450"/>
            <a:ext cx="1828800" cy="6485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325"/>
        <p:cNvGrpSpPr/>
        <p:nvPr/>
      </p:nvGrpSpPr>
      <p:grpSpPr>
        <a:xfrm>
          <a:off x="0" y="0"/>
          <a:ext cx="0" cy="0"/>
          <a:chOff x="0" y="0"/>
          <a:chExt cx="0" cy="0"/>
        </a:xfrm>
      </p:grpSpPr>
      <p:sp>
        <p:nvSpPr>
          <p:cNvPr id="326" name="Google Shape;326;p63"/>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3"/>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3"/>
          <p:cNvSpPr txBox="1"/>
          <p:nvPr/>
        </p:nvSpPr>
        <p:spPr>
          <a:xfrm>
            <a:off x="4724100" y="1959300"/>
            <a:ext cx="33534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Consolas"/>
                <a:ea typeface="Consolas"/>
                <a:cs typeface="Consolas"/>
                <a:sym typeface="Consolas"/>
              </a:rPr>
              <a:t>printf("hello, world\n");</a:t>
            </a:r>
            <a:endParaRPr sz="1800">
              <a:solidFill>
                <a:srgbClr val="FFFFFF"/>
              </a:solidFill>
              <a:latin typeface="Consolas"/>
              <a:ea typeface="Consolas"/>
              <a:cs typeface="Consolas"/>
              <a:sym typeface="Consolas"/>
            </a:endParaRPr>
          </a:p>
        </p:txBody>
      </p:sp>
      <p:pic>
        <p:nvPicPr>
          <p:cNvPr id="329" name="Google Shape;329;p63"/>
          <p:cNvPicPr preferRelativeResize="0"/>
          <p:nvPr/>
        </p:nvPicPr>
        <p:blipFill>
          <a:blip r:embed="rId3">
            <a:alphaModFix/>
          </a:blip>
          <a:stretch>
            <a:fillRect/>
          </a:stretch>
        </p:blipFill>
        <p:spPr>
          <a:xfrm>
            <a:off x="914400" y="2247450"/>
            <a:ext cx="1828800" cy="6485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8"/>
          <p:cNvPicPr preferRelativeResize="0"/>
          <p:nvPr/>
        </p:nvPicPr>
        <p:blipFill>
          <a:blip r:embed="rId3">
            <a:alphaModFix/>
          </a:blip>
          <a:stretch>
            <a:fillRect/>
          </a:stretch>
        </p:blipFill>
        <p:spPr>
          <a:xfrm>
            <a:off x="3429000" y="1720213"/>
            <a:ext cx="2286000" cy="170307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64"/>
          <p:cNvPicPr preferRelativeResize="0"/>
          <p:nvPr/>
        </p:nvPicPr>
        <p:blipFill>
          <a:blip r:embed="rId3">
            <a:alphaModFix/>
          </a:blip>
          <a:stretch>
            <a:fillRect/>
          </a:stretch>
        </p:blipFill>
        <p:spPr>
          <a:xfrm>
            <a:off x="4071938" y="2286000"/>
            <a:ext cx="1000125" cy="571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5"/>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5"/>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input →  </a:t>
            </a:r>
            <a:endParaRPr sz="3600">
              <a:solidFill>
                <a:srgbClr val="FFFFFF"/>
              </a:solidFill>
            </a:endParaRPr>
          </a:p>
        </p:txBody>
      </p:sp>
      <p:sp>
        <p:nvSpPr>
          <p:cNvPr id="341" name="Google Shape;341;p65"/>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output</a:t>
            </a:r>
            <a:endParaRPr sz="36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6"/>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function</a:t>
            </a:r>
            <a:endParaRPr sz="2900"/>
          </a:p>
        </p:txBody>
      </p:sp>
      <p:sp>
        <p:nvSpPr>
          <p:cNvPr id="348" name="Google Shape;348;p66"/>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arguments</a:t>
            </a:r>
            <a:r>
              <a:rPr lang="en" sz="3600">
                <a:solidFill>
                  <a:srgbClr val="FFFFFF"/>
                </a:solidFill>
              </a:rPr>
              <a:t> →  </a:t>
            </a:r>
            <a:endParaRPr sz="3600">
              <a:solidFill>
                <a:srgbClr val="FFFFFF"/>
              </a:solidFill>
            </a:endParaRPr>
          </a:p>
        </p:txBody>
      </p:sp>
      <p:sp>
        <p:nvSpPr>
          <p:cNvPr id="349" name="Google Shape;349;p66"/>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side effects</a:t>
            </a:r>
            <a:endParaRPr sz="29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7"/>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  </a:t>
            </a:r>
            <a:endParaRPr sz="3600">
              <a:solidFill>
                <a:srgbClr val="FFFFFF"/>
              </a:solidFill>
            </a:endParaRPr>
          </a:p>
        </p:txBody>
      </p:sp>
      <p:sp>
        <p:nvSpPr>
          <p:cNvPr id="356" name="Google Shape;356;p67"/>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endParaRPr sz="3600">
              <a:solidFill>
                <a:srgbClr val="FFFFFF"/>
              </a:solidFill>
            </a:endParaRPr>
          </a:p>
        </p:txBody>
      </p:sp>
      <p:pic>
        <p:nvPicPr>
          <p:cNvPr id="357" name="Google Shape;357;p67"/>
          <p:cNvPicPr preferRelativeResize="0"/>
          <p:nvPr/>
        </p:nvPicPr>
        <p:blipFill>
          <a:blip r:embed="rId3">
            <a:alphaModFix/>
          </a:blip>
          <a:stretch>
            <a:fillRect/>
          </a:stretch>
        </p:blipFill>
        <p:spPr>
          <a:xfrm>
            <a:off x="3813104" y="2060137"/>
            <a:ext cx="1517800" cy="1023225"/>
          </a:xfrm>
          <a:prstGeom prst="rect">
            <a:avLst/>
          </a:prstGeom>
          <a:noFill/>
          <a:ln>
            <a:noFill/>
          </a:ln>
        </p:spPr>
      </p:pic>
      <p:pic>
        <p:nvPicPr>
          <p:cNvPr id="358" name="Google Shape;358;p67"/>
          <p:cNvPicPr preferRelativeResize="0"/>
          <p:nvPr/>
        </p:nvPicPr>
        <p:blipFill>
          <a:blip r:embed="rId4">
            <a:alphaModFix/>
          </a:blip>
          <a:stretch>
            <a:fillRect/>
          </a:stretch>
        </p:blipFill>
        <p:spPr>
          <a:xfrm>
            <a:off x="6921582" y="1626375"/>
            <a:ext cx="1870529" cy="1890750"/>
          </a:xfrm>
          <a:prstGeom prst="rect">
            <a:avLst/>
          </a:prstGeom>
          <a:noFill/>
          <a:ln>
            <a:noFill/>
          </a:ln>
        </p:spPr>
      </p:pic>
      <p:pic>
        <p:nvPicPr>
          <p:cNvPr id="359" name="Google Shape;359;p67"/>
          <p:cNvPicPr preferRelativeResize="0"/>
          <p:nvPr/>
        </p:nvPicPr>
        <p:blipFill>
          <a:blip r:embed="rId5">
            <a:alphaModFix/>
          </a:blip>
          <a:stretch>
            <a:fillRect/>
          </a:stretch>
        </p:blipFill>
        <p:spPr>
          <a:xfrm>
            <a:off x="1224925" y="2391626"/>
            <a:ext cx="1088050" cy="4184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escape sequences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\n</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header files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libraries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stdio.h</a:t>
            </a:r>
            <a:endParaRPr>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Manual Pages</a:t>
            </a:r>
            <a:endParaRPr/>
          </a:p>
        </p:txBody>
      </p:sp>
      <p:sp>
        <p:nvSpPr>
          <p:cNvPr id="390" name="Google Shape;390;p7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uFill>
                  <a:noFill/>
                </a:uFill>
                <a:hlinkClick r:id="rId3">
                  <a:extLst>
                    <a:ext uri="{A12FA001-AC4F-418D-AE19-62706E023703}">
                      <ahyp:hlinkClr xmlns:ahyp="http://schemas.microsoft.com/office/drawing/2018/hyperlinkcolor" val="tx"/>
                    </a:ext>
                  </a:extLst>
                </a:hlinkClick>
              </a:rPr>
              <a:t>manual.cs50.io</a:t>
            </a:r>
            <a:endParaRPr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9"/>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#include &lt;stdio.h&gt;</a:t>
            </a: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int main(void)</a:t>
            </a:r>
            <a:br>
              <a:rPr lang="en">
                <a:solidFill>
                  <a:srgbClr val="FDB408"/>
                </a:solidFill>
                <a:latin typeface="Consolas"/>
                <a:ea typeface="Consolas"/>
                <a:cs typeface="Consolas"/>
                <a:sym typeface="Consolas"/>
              </a:rPr>
            </a:br>
            <a:r>
              <a:rPr lang="en">
                <a:solidFill>
                  <a:srgbClr val="FDB408"/>
                </a:solidFill>
                <a:latin typeface="Consolas"/>
                <a:ea typeface="Consolas"/>
                <a:cs typeface="Consolas"/>
                <a:sym typeface="Consolas"/>
              </a:rPr>
              <a:t>{</a:t>
            </a:r>
            <a:endParaRPr>
              <a:solidFill>
                <a:srgbClr val="FDB408"/>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FFFFF"/>
                </a:solidFill>
                <a:latin typeface="Consolas"/>
                <a:ea typeface="Consolas"/>
                <a:cs typeface="Consolas"/>
                <a:sym typeface="Consolas"/>
              </a:rPr>
              <a:t>    </a:t>
            </a:r>
            <a:r>
              <a:rPr lang="en">
                <a:solidFill>
                  <a:srgbClr val="8648FE"/>
                </a:solidFill>
                <a:latin typeface="Consolas"/>
                <a:ea typeface="Consolas"/>
                <a:cs typeface="Consolas"/>
                <a:sym typeface="Consolas"/>
              </a:rPr>
              <a:t>printf(</a:t>
            </a:r>
            <a:r>
              <a:rPr lang="en">
                <a:solidFill>
                  <a:srgbClr val="FFFFFF"/>
                </a:solidFill>
                <a:latin typeface="Consolas"/>
                <a:ea typeface="Consolas"/>
                <a:cs typeface="Consolas"/>
                <a:sym typeface="Consolas"/>
              </a:rPr>
              <a:t>"hello, world\n"</a:t>
            </a:r>
            <a:r>
              <a:rPr lang="en">
                <a:solidFill>
                  <a:srgbClr val="8648FE"/>
                </a:solidFill>
                <a:latin typeface="Consolas"/>
                <a:ea typeface="Consolas"/>
                <a:cs typeface="Consolas"/>
                <a:sym typeface="Consolas"/>
              </a:rPr>
              <a:t>);</a:t>
            </a:r>
            <a:endParaRPr>
              <a:solidFill>
                <a:srgbClr val="8648FE"/>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rgbClr val="FDB408"/>
                </a:solidFill>
                <a:latin typeface="Consolas"/>
                <a:ea typeface="Consolas"/>
                <a:cs typeface="Consolas"/>
                <a:sym typeface="Consolas"/>
              </a:rPr>
              <a:t>}</a:t>
            </a:r>
            <a:endParaRPr>
              <a:solidFill>
                <a:srgbClr val="FDB408"/>
              </a:solidFill>
              <a:latin typeface="Consolas"/>
              <a:ea typeface="Consolas"/>
              <a:cs typeface="Consolas"/>
              <a:sym typeface="Consola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uFill>
                  <a:noFill/>
                </a:uFill>
                <a:hlinkClick r:id="rId3"/>
              </a:rPr>
              <a:t>manual.cs50.io/#stdio.h</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uFill>
                  <a:noFill/>
                </a:uFill>
                <a:hlinkClick r:id="rId3"/>
              </a:rPr>
              <a:t>manual.cs50.io/3/printf</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nsolas"/>
                <a:ea typeface="Consolas"/>
                <a:cs typeface="Consolas"/>
                <a:sym typeface="Consolas"/>
              </a:rPr>
              <a:t>cs50.h</a:t>
            </a:r>
            <a:endParaRPr>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uFill>
                  <a:noFill/>
                </a:uFill>
                <a:hlinkClick r:id="rId3"/>
              </a:rPr>
              <a:t>manual.cs50.io/#cs50.h</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get_char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get_int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get_string</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get_char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get_int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get_string</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80"/>
          <p:cNvPicPr preferRelativeResize="0"/>
          <p:nvPr/>
        </p:nvPicPr>
        <p:blipFill>
          <a:blip r:embed="rId3">
            <a:alphaModFix/>
          </a:blip>
          <a:stretch>
            <a:fillRect/>
          </a:stretch>
        </p:blipFill>
        <p:spPr>
          <a:xfrm>
            <a:off x="2743200" y="1464013"/>
            <a:ext cx="3657600" cy="221546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1"/>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1"/>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input →  </a:t>
            </a:r>
            <a:endParaRPr sz="3600">
              <a:solidFill>
                <a:srgbClr val="FFFFFF"/>
              </a:solidFill>
            </a:endParaRPr>
          </a:p>
        </p:txBody>
      </p:sp>
      <p:sp>
        <p:nvSpPr>
          <p:cNvPr id="432" name="Google Shape;432;p81"/>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output</a:t>
            </a:r>
            <a:endParaRPr sz="3600">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2"/>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a:t>function</a:t>
            </a:r>
            <a:endParaRPr sz="2900"/>
          </a:p>
        </p:txBody>
      </p:sp>
      <p:sp>
        <p:nvSpPr>
          <p:cNvPr id="439" name="Google Shape;439;p82"/>
          <p:cNvSpPr txBox="1"/>
          <p:nvPr/>
        </p:nvSpPr>
        <p:spPr>
          <a:xfrm>
            <a:off x="82525" y="2195550"/>
            <a:ext cx="31269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900">
                <a:solidFill>
                  <a:srgbClr val="FFFFFF"/>
                </a:solidFill>
              </a:rPr>
              <a:t>arguments</a:t>
            </a:r>
            <a:r>
              <a:rPr lang="en" sz="3600">
                <a:solidFill>
                  <a:srgbClr val="FFFFFF"/>
                </a:solidFill>
              </a:rPr>
              <a:t> →  </a:t>
            </a:r>
            <a:endParaRPr sz="3600">
              <a:solidFill>
                <a:srgbClr val="FFFFFF"/>
              </a:solidFill>
            </a:endParaRPr>
          </a:p>
        </p:txBody>
      </p:sp>
      <p:sp>
        <p:nvSpPr>
          <p:cNvPr id="440" name="Google Shape;440;p82"/>
          <p:cNvSpPr txBox="1"/>
          <p:nvPr/>
        </p:nvSpPr>
        <p:spPr>
          <a:xfrm>
            <a:off x="5886047" y="2195550"/>
            <a:ext cx="32580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r>
              <a:rPr lang="en" sz="2900">
                <a:solidFill>
                  <a:srgbClr val="FFFFFF"/>
                </a:solidFill>
              </a:rPr>
              <a:t>return value</a:t>
            </a:r>
            <a:endParaRPr sz="290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3"/>
          <p:cNvSpPr/>
          <p:nvPr/>
        </p:nvSpPr>
        <p:spPr>
          <a:xfrm>
            <a:off x="3209457" y="1232100"/>
            <a:ext cx="2676600" cy="26793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3"/>
          <p:cNvSpPr txBox="1"/>
          <p:nvPr/>
        </p:nvSpPr>
        <p:spPr>
          <a:xfrm>
            <a:off x="1283157" y="2195550"/>
            <a:ext cx="19263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solidFill>
                  <a:srgbClr val="FFFFFF"/>
                </a:solidFill>
              </a:rPr>
              <a:t>→  </a:t>
            </a:r>
            <a:endParaRPr sz="3600">
              <a:solidFill>
                <a:srgbClr val="FFFFFF"/>
              </a:solidFill>
            </a:endParaRPr>
          </a:p>
        </p:txBody>
      </p:sp>
      <p:sp>
        <p:nvSpPr>
          <p:cNvPr id="447" name="Google Shape;447;p83"/>
          <p:cNvSpPr txBox="1"/>
          <p:nvPr/>
        </p:nvSpPr>
        <p:spPr>
          <a:xfrm>
            <a:off x="5886057" y="2195550"/>
            <a:ext cx="2220300" cy="7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rPr>
              <a:t> → </a:t>
            </a:r>
            <a:endParaRPr sz="3600">
              <a:solidFill>
                <a:srgbClr val="FFFFFF"/>
              </a:solidFill>
            </a:endParaRPr>
          </a:p>
        </p:txBody>
      </p:sp>
      <p:pic>
        <p:nvPicPr>
          <p:cNvPr id="448" name="Google Shape;448;p83"/>
          <p:cNvPicPr preferRelativeResize="0"/>
          <p:nvPr/>
        </p:nvPicPr>
        <p:blipFill>
          <a:blip r:embed="rId3">
            <a:alphaModFix/>
          </a:blip>
          <a:stretch>
            <a:fillRect/>
          </a:stretch>
        </p:blipFill>
        <p:spPr>
          <a:xfrm>
            <a:off x="1030830" y="2390731"/>
            <a:ext cx="1402900" cy="400829"/>
          </a:xfrm>
          <a:prstGeom prst="rect">
            <a:avLst/>
          </a:prstGeom>
          <a:noFill/>
          <a:ln>
            <a:noFill/>
          </a:ln>
        </p:spPr>
      </p:pic>
      <p:pic>
        <p:nvPicPr>
          <p:cNvPr id="449" name="Google Shape;449;p83"/>
          <p:cNvPicPr preferRelativeResize="0"/>
          <p:nvPr/>
        </p:nvPicPr>
        <p:blipFill>
          <a:blip r:embed="rId4">
            <a:alphaModFix/>
          </a:blip>
          <a:stretch>
            <a:fillRect/>
          </a:stretch>
        </p:blipFill>
        <p:spPr>
          <a:xfrm>
            <a:off x="3474700" y="2156731"/>
            <a:ext cx="2194610" cy="927300"/>
          </a:xfrm>
          <a:prstGeom prst="rect">
            <a:avLst/>
          </a:prstGeom>
          <a:noFill/>
          <a:ln>
            <a:noFill/>
          </a:ln>
        </p:spPr>
      </p:pic>
      <p:pic>
        <p:nvPicPr>
          <p:cNvPr id="450" name="Google Shape;450;p83"/>
          <p:cNvPicPr preferRelativeResize="0"/>
          <p:nvPr/>
        </p:nvPicPr>
        <p:blipFill>
          <a:blip r:embed="rId5">
            <a:alphaModFix/>
          </a:blip>
          <a:stretch>
            <a:fillRect/>
          </a:stretch>
        </p:blipFill>
        <p:spPr>
          <a:xfrm>
            <a:off x="6747541" y="2390725"/>
            <a:ext cx="757116" cy="40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0"/>
          <p:cNvSpPr txBox="1">
            <a:spLocks noGrp="1"/>
          </p:cNvSpPr>
          <p:nvPr>
            <p:ph type="body" idx="1"/>
          </p:nvPr>
        </p:nvSpPr>
        <p:spPr>
          <a:xfrm>
            <a:off x="2608950" y="1456200"/>
            <a:ext cx="3926100" cy="2231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#include &lt;stdio.h&gt;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int main(void)</a:t>
            </a:r>
            <a:br>
              <a:rPr lang="en">
                <a:solidFill>
                  <a:schemeClr val="dk1"/>
                </a:solidFill>
                <a:latin typeface="Consolas"/>
                <a:ea typeface="Consolas"/>
                <a:cs typeface="Consolas"/>
                <a:sym typeface="Consolas"/>
              </a:rPr>
            </a:b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    printf("hello, world\n");</a:t>
            </a:r>
            <a:endParaRPr>
              <a:solidFill>
                <a:schemeClr val="dk1"/>
              </a:solidFill>
              <a:latin typeface="Consolas"/>
              <a:ea typeface="Consolas"/>
              <a:cs typeface="Consolas"/>
              <a:sym typeface="Consolas"/>
            </a:endParaRPr>
          </a:p>
          <a:p>
            <a:pPr marL="0" lvl="0" indent="0" algn="l" rtl="0">
              <a:lnSpc>
                <a:spcPct val="100000"/>
              </a:lnSpc>
              <a:spcBef>
                <a:spcPts val="0"/>
              </a:spcBef>
              <a:spcAft>
                <a:spcPts val="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54"/>
        <p:cNvGrpSpPr/>
        <p:nvPr/>
      </p:nvGrpSpPr>
      <p:grpSpPr>
        <a:xfrm>
          <a:off x="0" y="0"/>
          <a:ext cx="0" cy="0"/>
          <a:chOff x="0" y="0"/>
          <a:chExt cx="0" cy="0"/>
        </a:xfrm>
      </p:grpSpPr>
      <p:sp>
        <p:nvSpPr>
          <p:cNvPr id="455" name="Google Shape;455;p8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4"/>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nsolas"/>
              <a:ea typeface="Consolas"/>
              <a:cs typeface="Consolas"/>
              <a:sym typeface="Consolas"/>
            </a:endParaRPr>
          </a:p>
        </p:txBody>
      </p:sp>
      <p:pic>
        <p:nvPicPr>
          <p:cNvPr id="458" name="Google Shape;458;p84"/>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62"/>
        <p:cNvGrpSpPr/>
        <p:nvPr/>
      </p:nvGrpSpPr>
      <p:grpSpPr>
        <a:xfrm>
          <a:off x="0" y="0"/>
          <a:ext cx="0" cy="0"/>
          <a:chOff x="0" y="0"/>
          <a:chExt cx="0" cy="0"/>
        </a:xfrm>
      </p:grpSpPr>
      <p:sp>
        <p:nvSpPr>
          <p:cNvPr id="463" name="Google Shape;463;p85"/>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5"/>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5"/>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onsolas"/>
                <a:ea typeface="Consolas"/>
                <a:cs typeface="Consolas"/>
                <a:sym typeface="Consolas"/>
              </a:rPr>
              <a:t>string answer = </a:t>
            </a:r>
            <a:r>
              <a:rPr lang="en">
                <a:solidFill>
                  <a:srgbClr val="FFFFFF"/>
                </a:solidFill>
                <a:latin typeface="Consolas"/>
                <a:ea typeface="Consolas"/>
                <a:cs typeface="Consolas"/>
                <a:sym typeface="Consolas"/>
              </a:rPr>
              <a:t>get_string(</a:t>
            </a:r>
            <a:r>
              <a:rPr lang="en">
                <a:latin typeface="Consolas"/>
                <a:ea typeface="Consolas"/>
                <a:cs typeface="Consolas"/>
                <a:sym typeface="Consolas"/>
              </a:rPr>
              <a:t>                    </a:t>
            </a:r>
            <a:r>
              <a:rPr lang="en">
                <a:solidFill>
                  <a:srgbClr val="FFFFFF"/>
                </a:solidFill>
                <a:latin typeface="Consolas"/>
                <a:ea typeface="Consolas"/>
                <a:cs typeface="Consolas"/>
                <a:sym typeface="Consolas"/>
              </a:rPr>
              <a:t>)</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466" name="Google Shape;466;p85"/>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70"/>
        <p:cNvGrpSpPr/>
        <p:nvPr/>
      </p:nvGrpSpPr>
      <p:grpSpPr>
        <a:xfrm>
          <a:off x="0" y="0"/>
          <a:ext cx="0" cy="0"/>
          <a:chOff x="0" y="0"/>
          <a:chExt cx="0" cy="0"/>
        </a:xfrm>
      </p:grpSpPr>
      <p:sp>
        <p:nvSpPr>
          <p:cNvPr id="471" name="Google Shape;471;p8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6"/>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onsolas"/>
                <a:ea typeface="Consolas"/>
                <a:cs typeface="Consolas"/>
                <a:sym typeface="Consolas"/>
              </a:rPr>
              <a:t>string answer = </a:t>
            </a:r>
            <a:r>
              <a:rPr lang="en">
                <a:solidFill>
                  <a:srgbClr val="FFFFFF"/>
                </a:solidFill>
                <a:latin typeface="Consolas"/>
                <a:ea typeface="Consolas"/>
                <a:cs typeface="Consolas"/>
                <a:sym typeface="Consolas"/>
              </a:rPr>
              <a:t>get_string(</a:t>
            </a:r>
            <a:r>
              <a:rPr lang="en">
                <a:latin typeface="Consolas"/>
                <a:ea typeface="Consolas"/>
                <a:cs typeface="Consolas"/>
                <a:sym typeface="Consolas"/>
              </a:rPr>
              <a:t>"</a:t>
            </a:r>
            <a:r>
              <a:rPr lang="en">
                <a:solidFill>
                  <a:srgbClr val="FFFFFF"/>
                </a:solidFill>
                <a:latin typeface="Consolas"/>
                <a:ea typeface="Consolas"/>
                <a:cs typeface="Consolas"/>
                <a:sym typeface="Consolas"/>
              </a:rPr>
              <a:t>What's your name? </a:t>
            </a:r>
            <a:r>
              <a:rPr lang="en">
                <a:latin typeface="Consolas"/>
                <a:ea typeface="Consolas"/>
                <a:cs typeface="Consolas"/>
                <a:sym typeface="Consolas"/>
              </a:rPr>
              <a:t>"</a:t>
            </a:r>
            <a:r>
              <a:rPr lang="en">
                <a:solidFill>
                  <a:srgbClr val="FFFFFF"/>
                </a:solidFill>
                <a:latin typeface="Consolas"/>
                <a:ea typeface="Consolas"/>
                <a:cs typeface="Consolas"/>
                <a:sym typeface="Consolas"/>
              </a:rPr>
              <a:t>)</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474" name="Google Shape;474;p86"/>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78"/>
        <p:cNvGrpSpPr/>
        <p:nvPr/>
      </p:nvGrpSpPr>
      <p:grpSpPr>
        <a:xfrm>
          <a:off x="0" y="0"/>
          <a:ext cx="0" cy="0"/>
          <a:chOff x="0" y="0"/>
          <a:chExt cx="0" cy="0"/>
        </a:xfrm>
      </p:grpSpPr>
      <p:sp>
        <p:nvSpPr>
          <p:cNvPr id="479" name="Google Shape;479;p8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7"/>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onsolas"/>
                <a:ea typeface="Consolas"/>
                <a:cs typeface="Consolas"/>
                <a:sym typeface="Consolas"/>
              </a:rPr>
              <a:t>string answer = </a:t>
            </a:r>
            <a:r>
              <a:rPr lang="en">
                <a:solidFill>
                  <a:srgbClr val="FFFFFF"/>
                </a:solidFill>
                <a:latin typeface="Consolas"/>
                <a:ea typeface="Consolas"/>
                <a:cs typeface="Consolas"/>
                <a:sym typeface="Consolas"/>
              </a:rPr>
              <a:t>get_string("What's your name? ")</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482" name="Google Shape;482;p87"/>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86"/>
        <p:cNvGrpSpPr/>
        <p:nvPr/>
      </p:nvGrpSpPr>
      <p:grpSpPr>
        <a:xfrm>
          <a:off x="0" y="0"/>
          <a:ext cx="0" cy="0"/>
          <a:chOff x="0" y="0"/>
          <a:chExt cx="0" cy="0"/>
        </a:xfrm>
      </p:grpSpPr>
      <p:sp>
        <p:nvSpPr>
          <p:cNvPr id="487" name="Google Shape;487;p88"/>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8"/>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8"/>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onsolas"/>
                <a:ea typeface="Consolas"/>
                <a:cs typeface="Consolas"/>
                <a:sym typeface="Consolas"/>
              </a:rPr>
              <a:t>string </a:t>
            </a:r>
            <a:r>
              <a:rPr lang="en">
                <a:solidFill>
                  <a:srgbClr val="FFFFFF"/>
                </a:solidFill>
                <a:latin typeface="Consolas"/>
                <a:ea typeface="Consolas"/>
                <a:cs typeface="Consolas"/>
                <a:sym typeface="Consolas"/>
              </a:rPr>
              <a:t>answer = get_string("What's your name? ")</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490" name="Google Shape;490;p88"/>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494"/>
        <p:cNvGrpSpPr/>
        <p:nvPr/>
      </p:nvGrpSpPr>
      <p:grpSpPr>
        <a:xfrm>
          <a:off x="0" y="0"/>
          <a:ext cx="0" cy="0"/>
          <a:chOff x="0" y="0"/>
          <a:chExt cx="0" cy="0"/>
        </a:xfrm>
      </p:grpSpPr>
      <p:sp>
        <p:nvSpPr>
          <p:cNvPr id="495" name="Google Shape;495;p8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9"/>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string answer = get_string("What's your name? ")</a:t>
            </a: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498" name="Google Shape;498;p89"/>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02"/>
        <p:cNvGrpSpPr/>
        <p:nvPr/>
      </p:nvGrpSpPr>
      <p:grpSpPr>
        <a:xfrm>
          <a:off x="0" y="0"/>
          <a:ext cx="0" cy="0"/>
          <a:chOff x="0" y="0"/>
          <a:chExt cx="0" cy="0"/>
        </a:xfrm>
      </p:grpSpPr>
      <p:sp>
        <p:nvSpPr>
          <p:cNvPr id="503" name="Google Shape;503;p9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0"/>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string answer = get_string("What's your name? ");</a:t>
            </a:r>
            <a:endParaRPr>
              <a:solidFill>
                <a:srgbClr val="FFFFFF"/>
              </a:solidFill>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506" name="Google Shape;506;p90"/>
          <p:cNvPicPr preferRelativeResize="0"/>
          <p:nvPr/>
        </p:nvPicPr>
        <p:blipFill>
          <a:blip r:embed="rId3">
            <a:alphaModFix/>
          </a:blip>
          <a:stretch>
            <a:fillRect/>
          </a:stretch>
        </p:blipFill>
        <p:spPr>
          <a:xfrm>
            <a:off x="457200" y="1880313"/>
            <a:ext cx="2743200" cy="138257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10"/>
        <p:cNvGrpSpPr/>
        <p:nvPr/>
      </p:nvGrpSpPr>
      <p:grpSpPr>
        <a:xfrm>
          <a:off x="0" y="0"/>
          <a:ext cx="0" cy="0"/>
          <a:chOff x="0" y="0"/>
          <a:chExt cx="0" cy="0"/>
        </a:xfrm>
      </p:grpSpPr>
      <p:sp>
        <p:nvSpPr>
          <p:cNvPr id="511" name="Google Shape;511;p9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1"/>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onsolas"/>
                <a:ea typeface="Consolas"/>
                <a:cs typeface="Consolas"/>
                <a:sym typeface="Consolas"/>
              </a:rPr>
              <a:t>printf("hello, %s", answer);</a:t>
            </a:r>
            <a:endParaRPr>
              <a:latin typeface="Consolas"/>
              <a:ea typeface="Consolas"/>
              <a:cs typeface="Consolas"/>
              <a:sym typeface="Consolas"/>
            </a:endParaRPr>
          </a:p>
        </p:txBody>
      </p:sp>
      <p:pic>
        <p:nvPicPr>
          <p:cNvPr id="514" name="Google Shape;514;p91"/>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18"/>
        <p:cNvGrpSpPr/>
        <p:nvPr/>
      </p:nvGrpSpPr>
      <p:grpSpPr>
        <a:xfrm>
          <a:off x="0" y="0"/>
          <a:ext cx="0" cy="0"/>
          <a:chOff x="0" y="0"/>
          <a:chExt cx="0" cy="0"/>
        </a:xfrm>
      </p:grpSpPr>
      <p:sp>
        <p:nvSpPr>
          <p:cNvPr id="519" name="Google Shape;519;p92"/>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2"/>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2"/>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a:t>
            </a:r>
            <a:r>
              <a:rPr lang="en">
                <a:latin typeface="Consolas"/>
                <a:ea typeface="Consolas"/>
                <a:cs typeface="Consolas"/>
                <a:sym typeface="Consolas"/>
              </a:rPr>
              <a:t>"hello, %s\n", answer</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pic>
        <p:nvPicPr>
          <p:cNvPr id="522" name="Google Shape;522;p92"/>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26"/>
        <p:cNvGrpSpPr/>
        <p:nvPr/>
      </p:nvGrpSpPr>
      <p:grpSpPr>
        <a:xfrm>
          <a:off x="0" y="0"/>
          <a:ext cx="0" cy="0"/>
          <a:chOff x="0" y="0"/>
          <a:chExt cx="0" cy="0"/>
        </a:xfrm>
      </p:grpSpPr>
      <p:sp>
        <p:nvSpPr>
          <p:cNvPr id="527" name="Google Shape;527;p93"/>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3"/>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3"/>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a:t>
            </a:r>
            <a:r>
              <a:rPr lang="en">
                <a:latin typeface="Consolas"/>
                <a:ea typeface="Consolas"/>
                <a:cs typeface="Consolas"/>
                <a:sym typeface="Consolas"/>
              </a:rPr>
              <a:t>"</a:t>
            </a:r>
            <a:r>
              <a:rPr lang="en">
                <a:solidFill>
                  <a:srgbClr val="FFFFFF"/>
                </a:solidFill>
                <a:latin typeface="Consolas"/>
                <a:ea typeface="Consolas"/>
                <a:cs typeface="Consolas"/>
                <a:sym typeface="Consolas"/>
              </a:rPr>
              <a:t>hello, %s</a:t>
            </a:r>
            <a:r>
              <a:rPr lang="en">
                <a:latin typeface="Consolas"/>
                <a:ea typeface="Consolas"/>
                <a:cs typeface="Consolas"/>
                <a:sym typeface="Consolas"/>
              </a:rPr>
              <a:t>\n", answer</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pic>
        <p:nvPicPr>
          <p:cNvPr id="530" name="Google Shape;530;p93"/>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source code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34"/>
        <p:cNvGrpSpPr/>
        <p:nvPr/>
      </p:nvGrpSpPr>
      <p:grpSpPr>
        <a:xfrm>
          <a:off x="0" y="0"/>
          <a:ext cx="0" cy="0"/>
          <a:chOff x="0" y="0"/>
          <a:chExt cx="0" cy="0"/>
        </a:xfrm>
      </p:grpSpPr>
      <p:sp>
        <p:nvSpPr>
          <p:cNvPr id="535" name="Google Shape;535;p9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4"/>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printf("hello, %s</a:t>
            </a:r>
            <a:r>
              <a:rPr lang="en">
                <a:latin typeface="Consolas"/>
                <a:ea typeface="Consolas"/>
                <a:cs typeface="Consolas"/>
                <a:sym typeface="Consolas"/>
              </a:rPr>
              <a:t>\n</a:t>
            </a:r>
            <a:r>
              <a:rPr lang="en">
                <a:solidFill>
                  <a:srgbClr val="FFFFFF"/>
                </a:solidFill>
                <a:latin typeface="Consolas"/>
                <a:ea typeface="Consolas"/>
                <a:cs typeface="Consolas"/>
                <a:sym typeface="Consolas"/>
              </a:rPr>
              <a:t>"</a:t>
            </a:r>
            <a:r>
              <a:rPr lang="en">
                <a:latin typeface="Consolas"/>
                <a:ea typeface="Consolas"/>
                <a:cs typeface="Consolas"/>
                <a:sym typeface="Consolas"/>
              </a:rPr>
              <a:t>, answer</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pic>
        <p:nvPicPr>
          <p:cNvPr id="538" name="Google Shape;538;p94"/>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42"/>
        <p:cNvGrpSpPr/>
        <p:nvPr/>
      </p:nvGrpSpPr>
      <p:grpSpPr>
        <a:xfrm>
          <a:off x="0" y="0"/>
          <a:ext cx="0" cy="0"/>
          <a:chOff x="0" y="0"/>
          <a:chExt cx="0" cy="0"/>
        </a:xfrm>
      </p:grpSpPr>
      <p:sp>
        <p:nvSpPr>
          <p:cNvPr id="543" name="Google Shape;543;p95"/>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5"/>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5"/>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printf("hello, %s\n"</a:t>
            </a:r>
            <a:r>
              <a:rPr lang="en">
                <a:latin typeface="Consolas"/>
                <a:ea typeface="Consolas"/>
                <a:cs typeface="Consolas"/>
                <a:sym typeface="Consolas"/>
              </a:rPr>
              <a:t>, answer</a:t>
            </a: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pic>
        <p:nvPicPr>
          <p:cNvPr id="546" name="Google Shape;546;p95"/>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550"/>
        <p:cNvGrpSpPr/>
        <p:nvPr/>
      </p:nvGrpSpPr>
      <p:grpSpPr>
        <a:xfrm>
          <a:off x="0" y="0"/>
          <a:ext cx="0" cy="0"/>
          <a:chOff x="0" y="0"/>
          <a:chExt cx="0" cy="0"/>
        </a:xfrm>
      </p:grpSpPr>
      <p:sp>
        <p:nvSpPr>
          <p:cNvPr id="551" name="Google Shape;551;p9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6"/>
          <p:cNvSpPr txBox="1"/>
          <p:nvPr/>
        </p:nvSpPr>
        <p:spPr>
          <a:xfrm>
            <a:off x="3831750" y="1524300"/>
            <a:ext cx="5138100" cy="209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printf("hello, %s\n", answer);</a:t>
            </a:r>
            <a:endParaRPr>
              <a:solidFill>
                <a:srgbClr val="FFFFFF"/>
              </a:solidFill>
              <a:latin typeface="Consolas"/>
              <a:ea typeface="Consolas"/>
              <a:cs typeface="Consolas"/>
              <a:sym typeface="Consolas"/>
            </a:endParaRPr>
          </a:p>
        </p:txBody>
      </p:sp>
      <p:pic>
        <p:nvPicPr>
          <p:cNvPr id="554" name="Google Shape;554;p96"/>
          <p:cNvPicPr preferRelativeResize="0"/>
          <p:nvPr/>
        </p:nvPicPr>
        <p:blipFill>
          <a:blip r:embed="rId3">
            <a:alphaModFix/>
          </a:blip>
          <a:stretch>
            <a:fillRect/>
          </a:stretch>
        </p:blipFill>
        <p:spPr>
          <a:xfrm>
            <a:off x="457200" y="2220625"/>
            <a:ext cx="2743200" cy="70225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cd</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cp</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ls</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mkdir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mv</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rm</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rmdir</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cd</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cp</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ls</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mkdir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mv</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rm</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rmdir</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types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int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string</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onsolas"/>
                <a:ea typeface="Consolas"/>
                <a:cs typeface="Consolas"/>
                <a:sym typeface="Consolas"/>
              </a:rPr>
              <a:t>bool</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char</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double</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float</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int</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long</a:t>
            </a:r>
            <a:endParaRPr>
              <a:solidFill>
                <a:schemeClr val="dk1"/>
              </a:solidFill>
              <a:latin typeface="Consolas"/>
              <a:ea typeface="Consolas"/>
              <a:cs typeface="Consolas"/>
              <a:sym typeface="Consolas"/>
            </a:endParaRPr>
          </a:p>
          <a:p>
            <a:pPr marL="0" lvl="0" indent="0" algn="l" rtl="0">
              <a:spcBef>
                <a:spcPts val="1600"/>
              </a:spcBef>
              <a:spcAft>
                <a:spcPts val="0"/>
              </a:spcAft>
              <a:buNone/>
            </a:pPr>
            <a:r>
              <a:rPr lang="en">
                <a:solidFill>
                  <a:schemeClr val="dk1"/>
                </a:solidFill>
                <a:latin typeface="Consolas"/>
                <a:ea typeface="Consolas"/>
                <a:cs typeface="Consolas"/>
                <a:sym typeface="Consolas"/>
              </a:rPr>
              <a:t>string</a:t>
            </a:r>
            <a:endParaRPr>
              <a:solidFill>
                <a:schemeClr val="dk1"/>
              </a:solidFill>
              <a:latin typeface="Consolas"/>
              <a:ea typeface="Consolas"/>
              <a:cs typeface="Consolas"/>
              <a:sym typeface="Consolas"/>
            </a:endParaRPr>
          </a:p>
          <a:p>
            <a:pPr marL="0" lvl="0" indent="0" algn="l" rtl="0">
              <a:spcBef>
                <a:spcPts val="1600"/>
              </a:spcBef>
              <a:spcAft>
                <a:spcPts val="1600"/>
              </a:spcAft>
              <a:buNone/>
            </a:pPr>
            <a:r>
              <a:rPr lang="en">
                <a:solidFill>
                  <a:schemeClr val="dk1"/>
                </a:solidFill>
                <a:latin typeface="Consolas"/>
                <a:ea typeface="Consolas"/>
                <a:cs typeface="Consolas"/>
                <a:sym typeface="Consolas"/>
              </a:rPr>
              <a:t>...</a:t>
            </a:r>
            <a:endParaRPr>
              <a:solidFill>
                <a:schemeClr val="dk1"/>
              </a:solidFill>
              <a:latin typeface="Consolas"/>
              <a:ea typeface="Consolas"/>
              <a:cs typeface="Consolas"/>
              <a:sym typeface="Consola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03"/>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get_char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get_int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get_string</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2"/>
          <p:cNvSpPr txBox="1"/>
          <p:nvPr/>
        </p:nvSpPr>
        <p:spPr>
          <a:xfrm>
            <a:off x="0" y="1072350"/>
            <a:ext cx="9144000" cy="299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01111111 01000101 01001100 01000110 00000010 00000001 00000001 00000000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00000010 00000000 00111110 00000000 00000001 00000000 00000000 00000000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10110000 00000101 01000000 00000000 00000000 00000000 00000000 00000000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11010000 00010011 00000000 00000000 00000000 00000000 00000000 00000000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00000000 00000000 00000000 00000000 01000000 00000000 00111000 00000000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00001001 00000000 01000000 00000000 00100100 00000000 00100001 00000000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00000110 00000000 00000000 00000000 00000101 00000000 00000000 00000000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01000000 00000000 01000000 00000000 00000000 00000000 00000000 00000000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11111000 00000001 00000000 00000000 00000000 00000000 00000000 00000000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11111000 00000001 00000000 00000000 00000000 00000000 00000000 00000000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00001000 00000000 00000000 00000000 00000000 00000000 00000000 00000000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00000011 00000000 00000000 00000000 00000100 00000000 00000000 00000000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00111000 00000010 00000000 00000000 00000000 00000000 00000000 00000000</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get_char</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get_double</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get_float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get_int</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get_long</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get_string</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format codes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%f</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%i</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%s</a:t>
            </a:r>
            <a:endParaRPr>
              <a:solidFill>
                <a:srgbClr val="FFFFFF"/>
              </a:solidFill>
              <a:latin typeface="Consolas"/>
              <a:ea typeface="Consolas"/>
              <a:cs typeface="Consolas"/>
              <a:sym typeface="Consola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%f</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%i</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000000"/>
                </a:solidFill>
                <a:highlight>
                  <a:schemeClr val="dk1"/>
                </a:highlight>
                <a:latin typeface="Consolas"/>
                <a:ea typeface="Consolas"/>
                <a:cs typeface="Consolas"/>
                <a:sym typeface="Consolas"/>
              </a:rPr>
              <a:t>%s</a:t>
            </a:r>
            <a:endParaRPr>
              <a:solidFill>
                <a:srgbClr val="000000"/>
              </a:solidFill>
              <a:highlight>
                <a:schemeClr val="dk1"/>
              </a:highlight>
              <a:latin typeface="Consolas"/>
              <a:ea typeface="Consolas"/>
              <a:cs typeface="Consolas"/>
              <a:sym typeface="Consola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%c</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%f</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000000"/>
                </a:solidFill>
                <a:highlight>
                  <a:schemeClr val="dk1"/>
                </a:highlight>
                <a:latin typeface="Consolas"/>
                <a:ea typeface="Consolas"/>
                <a:cs typeface="Consolas"/>
                <a:sym typeface="Consolas"/>
              </a:rPr>
              <a:t>%i</a:t>
            </a:r>
            <a:endParaRPr>
              <a:solidFill>
                <a:srgbClr val="000000"/>
              </a:solidFill>
              <a:highlight>
                <a:schemeClr val="dk1"/>
              </a:highlight>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%li</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%s</a:t>
            </a:r>
            <a:endParaRPr>
              <a:solidFill>
                <a:srgbClr val="FFFFFF"/>
              </a:solidFill>
              <a:latin typeface="Consolas"/>
              <a:ea typeface="Consolas"/>
              <a:cs typeface="Consolas"/>
              <a:sym typeface="Consola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0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conditionals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23"/>
        <p:cNvGrpSpPr/>
        <p:nvPr/>
      </p:nvGrpSpPr>
      <p:grpSpPr>
        <a:xfrm>
          <a:off x="0" y="0"/>
          <a:ext cx="0" cy="0"/>
          <a:chOff x="0" y="0"/>
          <a:chExt cx="0" cy="0"/>
        </a:xfrm>
      </p:grpSpPr>
      <p:sp>
        <p:nvSpPr>
          <p:cNvPr id="624" name="Google Shape;624;p110"/>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0"/>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0"/>
          <p:cNvSpPr txBox="1"/>
          <p:nvPr/>
        </p:nvSpPr>
        <p:spPr>
          <a:xfrm>
            <a:off x="4477650" y="1692300"/>
            <a:ext cx="43767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onsolas"/>
                <a:ea typeface="Consolas"/>
                <a:cs typeface="Consolas"/>
                <a:sym typeface="Consolas"/>
              </a:rPr>
              <a:t>if (x &lt; y)</a:t>
            </a:r>
            <a:br>
              <a:rPr lang="en" sz="1800">
                <a:latin typeface="Consolas"/>
                <a:ea typeface="Consolas"/>
                <a:cs typeface="Consolas"/>
                <a:sym typeface="Consolas"/>
              </a:rPr>
            </a:b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627" name="Google Shape;627;p110"/>
          <p:cNvPicPr preferRelativeResize="0"/>
          <p:nvPr/>
        </p:nvPicPr>
        <p:blipFill>
          <a:blip r:embed="rId3">
            <a:alphaModFix/>
          </a:blip>
          <a:stretch>
            <a:fillRect/>
          </a:stretch>
        </p:blipFill>
        <p:spPr>
          <a:xfrm>
            <a:off x="457200" y="1824225"/>
            <a:ext cx="2743200" cy="149504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31"/>
        <p:cNvGrpSpPr/>
        <p:nvPr/>
      </p:nvGrpSpPr>
      <p:grpSpPr>
        <a:xfrm>
          <a:off x="0" y="0"/>
          <a:ext cx="0" cy="0"/>
          <a:chOff x="0" y="0"/>
          <a:chExt cx="0" cy="0"/>
        </a:xfrm>
      </p:grpSpPr>
      <p:sp>
        <p:nvSpPr>
          <p:cNvPr id="632" name="Google Shape;632;p111"/>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1"/>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1"/>
          <p:cNvSpPr txBox="1"/>
          <p:nvPr/>
        </p:nvSpPr>
        <p:spPr>
          <a:xfrm>
            <a:off x="4477650" y="1692300"/>
            <a:ext cx="43767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a:t>
            </a:r>
            <a:r>
              <a:rPr lang="en" sz="1800">
                <a:latin typeface="Consolas"/>
                <a:ea typeface="Consolas"/>
                <a:cs typeface="Consolas"/>
                <a:sym typeface="Consolas"/>
              </a:rPr>
              <a:t>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35" name="Google Shape;635;p111"/>
          <p:cNvPicPr preferRelativeResize="0"/>
          <p:nvPr/>
        </p:nvPicPr>
        <p:blipFill>
          <a:blip r:embed="rId3">
            <a:alphaModFix/>
          </a:blip>
          <a:stretch>
            <a:fillRect/>
          </a:stretch>
        </p:blipFill>
        <p:spPr>
          <a:xfrm>
            <a:off x="457200" y="1824225"/>
            <a:ext cx="2743200" cy="149504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39"/>
        <p:cNvGrpSpPr/>
        <p:nvPr/>
      </p:nvGrpSpPr>
      <p:grpSpPr>
        <a:xfrm>
          <a:off x="0" y="0"/>
          <a:ext cx="0" cy="0"/>
          <a:chOff x="0" y="0"/>
          <a:chExt cx="0" cy="0"/>
        </a:xfrm>
      </p:grpSpPr>
      <p:sp>
        <p:nvSpPr>
          <p:cNvPr id="640" name="Google Shape;640;p112"/>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2"/>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2"/>
          <p:cNvSpPr txBox="1"/>
          <p:nvPr/>
        </p:nvSpPr>
        <p:spPr>
          <a:xfrm>
            <a:off x="4477650" y="1692300"/>
            <a:ext cx="4376700" cy="17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printf("x is less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43" name="Google Shape;643;p112"/>
          <p:cNvPicPr preferRelativeResize="0"/>
          <p:nvPr/>
        </p:nvPicPr>
        <p:blipFill>
          <a:blip r:embed="rId3">
            <a:alphaModFix/>
          </a:blip>
          <a:stretch>
            <a:fillRect/>
          </a:stretch>
        </p:blipFill>
        <p:spPr>
          <a:xfrm>
            <a:off x="457200" y="1824225"/>
            <a:ext cx="2743200" cy="149504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47"/>
        <p:cNvGrpSpPr/>
        <p:nvPr/>
      </p:nvGrpSpPr>
      <p:grpSpPr>
        <a:xfrm>
          <a:off x="0" y="0"/>
          <a:ext cx="0" cy="0"/>
          <a:chOff x="0" y="0"/>
          <a:chExt cx="0" cy="0"/>
        </a:xfrm>
      </p:grpSpPr>
      <p:sp>
        <p:nvSpPr>
          <p:cNvPr id="648" name="Google Shape;648;p113"/>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3"/>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3"/>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onsolas"/>
                <a:ea typeface="Consolas"/>
                <a:cs typeface="Consolas"/>
                <a:sym typeface="Consolas"/>
              </a:rPr>
              <a:t>if (x &lt; y)</a:t>
            </a:r>
            <a:br>
              <a:rPr lang="en" sz="1800">
                <a:latin typeface="Consolas"/>
                <a:ea typeface="Consolas"/>
                <a:cs typeface="Consolas"/>
                <a:sym typeface="Consolas"/>
              </a:rPr>
            </a:b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else</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not less than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651" name="Google Shape;651;p113"/>
          <p:cNvPicPr preferRelativeResize="0"/>
          <p:nvPr/>
        </p:nvPicPr>
        <p:blipFill>
          <a:blip r:embed="rId3">
            <a:alphaModFix/>
          </a:blip>
          <a:stretch>
            <a:fillRect/>
          </a:stretch>
        </p:blipFill>
        <p:spPr>
          <a:xfrm>
            <a:off x="457200" y="1416200"/>
            <a:ext cx="2743200" cy="23110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machine code</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55"/>
        <p:cNvGrpSpPr/>
        <p:nvPr/>
      </p:nvGrpSpPr>
      <p:grpSpPr>
        <a:xfrm>
          <a:off x="0" y="0"/>
          <a:ext cx="0" cy="0"/>
          <a:chOff x="0" y="0"/>
          <a:chExt cx="0" cy="0"/>
        </a:xfrm>
      </p:grpSpPr>
      <p:sp>
        <p:nvSpPr>
          <p:cNvPr id="656" name="Google Shape;656;p114"/>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4"/>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4"/>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not less than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59" name="Google Shape;659;p114"/>
          <p:cNvPicPr preferRelativeResize="0"/>
          <p:nvPr/>
        </p:nvPicPr>
        <p:blipFill>
          <a:blip r:embed="rId3">
            <a:alphaModFix/>
          </a:blip>
          <a:stretch>
            <a:fillRect/>
          </a:stretch>
        </p:blipFill>
        <p:spPr>
          <a:xfrm>
            <a:off x="457200" y="1416200"/>
            <a:ext cx="2743200" cy="231108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63"/>
        <p:cNvGrpSpPr/>
        <p:nvPr/>
      </p:nvGrpSpPr>
      <p:grpSpPr>
        <a:xfrm>
          <a:off x="0" y="0"/>
          <a:ext cx="0" cy="0"/>
          <a:chOff x="0" y="0"/>
          <a:chExt cx="0" cy="0"/>
        </a:xfrm>
      </p:grpSpPr>
      <p:sp>
        <p:nvSpPr>
          <p:cNvPr id="664" name="Google Shape;664;p115"/>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5"/>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5"/>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printf("x is less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printf("x is not less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67" name="Google Shape;667;p115"/>
          <p:cNvPicPr preferRelativeResize="0"/>
          <p:nvPr/>
        </p:nvPicPr>
        <p:blipFill>
          <a:blip r:embed="rId3">
            <a:alphaModFix/>
          </a:blip>
          <a:stretch>
            <a:fillRect/>
          </a:stretch>
        </p:blipFill>
        <p:spPr>
          <a:xfrm>
            <a:off x="457200" y="1416200"/>
            <a:ext cx="2743200" cy="2311086"/>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71"/>
        <p:cNvGrpSpPr/>
        <p:nvPr/>
      </p:nvGrpSpPr>
      <p:grpSpPr>
        <a:xfrm>
          <a:off x="0" y="0"/>
          <a:ext cx="0" cy="0"/>
          <a:chOff x="0" y="0"/>
          <a:chExt cx="0" cy="0"/>
        </a:xfrm>
      </p:grpSpPr>
      <p:sp>
        <p:nvSpPr>
          <p:cNvPr id="672" name="Google Shape;672;p116"/>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6"/>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6"/>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onsolas"/>
                <a:ea typeface="Consolas"/>
                <a:cs typeface="Consolas"/>
                <a:sym typeface="Consolas"/>
              </a:rPr>
              <a:t>if (x &lt; y)</a:t>
            </a:r>
            <a:br>
              <a:rPr lang="en" sz="1800">
                <a:latin typeface="Consolas"/>
                <a:ea typeface="Consolas"/>
                <a:cs typeface="Consolas"/>
                <a:sym typeface="Consolas"/>
              </a:rPr>
            </a:b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else if (x &gt; y)</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greater than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else if (x == y)</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equal to y\n");</a:t>
            </a:r>
            <a:endParaRPr sz="1800">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p:txBody>
      </p:sp>
      <p:pic>
        <p:nvPicPr>
          <p:cNvPr id="675" name="Google Shape;675;p116"/>
          <p:cNvPicPr preferRelativeResize="0"/>
          <p:nvPr/>
        </p:nvPicPr>
        <p:blipFill>
          <a:blip r:embed="rId3">
            <a:alphaModFix/>
          </a:blip>
          <a:stretch>
            <a:fillRect/>
          </a:stretch>
        </p:blipFill>
        <p:spPr>
          <a:xfrm>
            <a:off x="457201" y="352750"/>
            <a:ext cx="2743199" cy="443799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79"/>
        <p:cNvGrpSpPr/>
        <p:nvPr/>
      </p:nvGrpSpPr>
      <p:grpSpPr>
        <a:xfrm>
          <a:off x="0" y="0"/>
          <a:ext cx="0" cy="0"/>
          <a:chOff x="0" y="0"/>
          <a:chExt cx="0" cy="0"/>
        </a:xfrm>
      </p:grpSpPr>
      <p:sp>
        <p:nvSpPr>
          <p:cNvPr id="680" name="Google Shape;680;p117"/>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7"/>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7"/>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latin typeface="Consolas"/>
                <a:ea typeface="Consolas"/>
                <a:cs typeface="Consolas"/>
                <a:sym typeface="Consolas"/>
              </a:rPr>
              <a:t>    printf("x is less than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 if (x &gt; y)</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greater than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 if (x == y)</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latin typeface="Consolas"/>
                <a:ea typeface="Consolas"/>
                <a:cs typeface="Consolas"/>
                <a:sym typeface="Consolas"/>
              </a:rPr>
            </a:br>
            <a:r>
              <a:rPr lang="en" sz="1800">
                <a:latin typeface="Consolas"/>
                <a:ea typeface="Consolas"/>
                <a:cs typeface="Consolas"/>
                <a:sym typeface="Consolas"/>
              </a:rPr>
              <a:t>    printf("x is equal to y\n");</a:t>
            </a:r>
            <a:endParaRPr sz="1800">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83" name="Google Shape;683;p117"/>
          <p:cNvPicPr preferRelativeResize="0"/>
          <p:nvPr/>
        </p:nvPicPr>
        <p:blipFill>
          <a:blip r:embed="rId3">
            <a:alphaModFix/>
          </a:blip>
          <a:stretch>
            <a:fillRect/>
          </a:stretch>
        </p:blipFill>
        <p:spPr>
          <a:xfrm>
            <a:off x="457201" y="352750"/>
            <a:ext cx="2743199" cy="443799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87"/>
        <p:cNvGrpSpPr/>
        <p:nvPr/>
      </p:nvGrpSpPr>
      <p:grpSpPr>
        <a:xfrm>
          <a:off x="0" y="0"/>
          <a:ext cx="0" cy="0"/>
          <a:chOff x="0" y="0"/>
          <a:chExt cx="0" cy="0"/>
        </a:xfrm>
      </p:grpSpPr>
      <p:sp>
        <p:nvSpPr>
          <p:cNvPr id="688" name="Google Shape;688;p118"/>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8"/>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8"/>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printf("x is less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 if (x &gt; y)</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printf("x is greater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 if (x == y)</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printf("x is equal to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91" name="Google Shape;691;p118"/>
          <p:cNvPicPr preferRelativeResize="0"/>
          <p:nvPr/>
        </p:nvPicPr>
        <p:blipFill>
          <a:blip r:embed="rId3">
            <a:alphaModFix/>
          </a:blip>
          <a:stretch>
            <a:fillRect/>
          </a:stretch>
        </p:blipFill>
        <p:spPr>
          <a:xfrm>
            <a:off x="457201" y="352750"/>
            <a:ext cx="2743199" cy="443799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695"/>
        <p:cNvGrpSpPr/>
        <p:nvPr/>
      </p:nvGrpSpPr>
      <p:grpSpPr>
        <a:xfrm>
          <a:off x="0" y="0"/>
          <a:ext cx="0" cy="0"/>
          <a:chOff x="0" y="0"/>
          <a:chExt cx="0" cy="0"/>
        </a:xfrm>
      </p:grpSpPr>
      <p:sp>
        <p:nvSpPr>
          <p:cNvPr id="696" name="Google Shape;696;p119"/>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9"/>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9"/>
          <p:cNvSpPr txBox="1"/>
          <p:nvPr/>
        </p:nvSpPr>
        <p:spPr>
          <a:xfrm>
            <a:off x="3972750" y="1384950"/>
            <a:ext cx="4856100" cy="23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Consolas"/>
                <a:ea typeface="Consolas"/>
                <a:cs typeface="Consolas"/>
                <a:sym typeface="Consolas"/>
              </a:rPr>
              <a:t>if (x &lt; y)</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    printf("x is less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 if (x &gt; y)</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printf("x is greater than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else</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br>
              <a:rPr lang="en" sz="1800">
                <a:solidFill>
                  <a:srgbClr val="FFFFFF"/>
                </a:solidFill>
                <a:latin typeface="Consolas"/>
                <a:ea typeface="Consolas"/>
                <a:cs typeface="Consolas"/>
                <a:sym typeface="Consolas"/>
              </a:rPr>
            </a:br>
            <a:r>
              <a:rPr lang="en" sz="1800">
                <a:solidFill>
                  <a:srgbClr val="FFFFFF"/>
                </a:solidFill>
                <a:latin typeface="Consolas"/>
                <a:ea typeface="Consolas"/>
                <a:cs typeface="Consolas"/>
                <a:sym typeface="Consolas"/>
              </a:rPr>
              <a:t>    printf("x is equal to y\n");</a:t>
            </a:r>
            <a:endParaRPr sz="1800">
              <a:solidFill>
                <a:srgbClr val="FFFFFF"/>
              </a:solidFill>
              <a:latin typeface="Consolas"/>
              <a:ea typeface="Consolas"/>
              <a:cs typeface="Consolas"/>
              <a:sym typeface="Consolas"/>
            </a:endParaRPr>
          </a:p>
          <a:p>
            <a:pPr marL="0" lvl="0" indent="0" algn="l" rtl="0">
              <a:spcBef>
                <a:spcPts val="0"/>
              </a:spcBef>
              <a:spcAft>
                <a:spcPts val="0"/>
              </a:spcAft>
              <a:buNone/>
            </a:pPr>
            <a:r>
              <a:rPr lang="en" sz="1800">
                <a:solidFill>
                  <a:srgbClr val="FFFFFF"/>
                </a:solidFill>
                <a:latin typeface="Consolas"/>
                <a:ea typeface="Consolas"/>
                <a:cs typeface="Consolas"/>
                <a:sym typeface="Consolas"/>
              </a:rPr>
              <a:t>}</a:t>
            </a:r>
            <a:endParaRPr sz="1800">
              <a:solidFill>
                <a:srgbClr val="FFFFFF"/>
              </a:solidFill>
              <a:latin typeface="Consolas"/>
              <a:ea typeface="Consolas"/>
              <a:cs typeface="Consolas"/>
              <a:sym typeface="Consolas"/>
            </a:endParaRPr>
          </a:p>
        </p:txBody>
      </p:sp>
      <p:pic>
        <p:nvPicPr>
          <p:cNvPr id="699" name="Google Shape;699;p119"/>
          <p:cNvPicPr preferRelativeResize="0"/>
          <p:nvPr/>
        </p:nvPicPr>
        <p:blipFill>
          <a:blip r:embed="rId3">
            <a:alphaModFix/>
          </a:blip>
          <a:stretch>
            <a:fillRect/>
          </a:stretch>
        </p:blipFill>
        <p:spPr>
          <a:xfrm>
            <a:off x="457200" y="358300"/>
            <a:ext cx="2610575" cy="36315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operators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&lt;=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&gt;=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a:p>
            <a:pPr marL="0" lvl="0" indent="0" algn="l" rtl="0">
              <a:spcBef>
                <a:spcPts val="1600"/>
              </a:spcBef>
              <a:spcAft>
                <a:spcPts val="1600"/>
              </a:spcAft>
              <a:buNone/>
            </a:pPr>
            <a:r>
              <a:rPr lang="en">
                <a:solidFill>
                  <a:srgbClr val="FFFFFF"/>
                </a:solidFill>
                <a:latin typeface="Consolas"/>
                <a:ea typeface="Consolas"/>
                <a:cs typeface="Consolas"/>
                <a:sym typeface="Consolas"/>
              </a:rPr>
              <a:t>…</a:t>
            </a:r>
            <a:endParaRPr>
              <a:solidFill>
                <a:srgbClr val="FFFFFF"/>
              </a:solidFill>
              <a:latin typeface="Consolas"/>
              <a:ea typeface="Consolas"/>
              <a:cs typeface="Consolas"/>
              <a:sym typeface="Consola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variables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18"/>
        <p:cNvGrpSpPr/>
        <p:nvPr/>
      </p:nvGrpSpPr>
      <p:grpSpPr>
        <a:xfrm>
          <a:off x="0" y="0"/>
          <a:ext cx="0" cy="0"/>
          <a:chOff x="0" y="0"/>
          <a:chExt cx="0" cy="0"/>
        </a:xfrm>
      </p:grpSpPr>
      <p:sp>
        <p:nvSpPr>
          <p:cNvPr id="719" name="Google Shape;719;p123"/>
          <p:cNvSpPr/>
          <p:nvPr/>
        </p:nvSpPr>
        <p:spPr>
          <a:xfrm>
            <a:off x="3657600" y="-150"/>
            <a:ext cx="54864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23"/>
          <p:cNvSpPr/>
          <p:nvPr/>
        </p:nvSpPr>
        <p:spPr>
          <a:xfrm>
            <a:off x="0" y="-150"/>
            <a:ext cx="3657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3"/>
          <p:cNvSpPr txBox="1"/>
          <p:nvPr/>
        </p:nvSpPr>
        <p:spPr>
          <a:xfrm>
            <a:off x="4747500" y="1959300"/>
            <a:ext cx="3306600" cy="122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Consolas"/>
                <a:ea typeface="Consolas"/>
                <a:cs typeface="Consolas"/>
                <a:sym typeface="Consolas"/>
              </a:rPr>
              <a:t>int counter = 0;</a:t>
            </a:r>
            <a:endParaRPr sz="1800">
              <a:latin typeface="Consolas"/>
              <a:ea typeface="Consolas"/>
              <a:cs typeface="Consolas"/>
              <a:sym typeface="Consolas"/>
            </a:endParaRPr>
          </a:p>
        </p:txBody>
      </p:sp>
      <p:pic>
        <p:nvPicPr>
          <p:cNvPr id="722" name="Google Shape;722;p123"/>
          <p:cNvPicPr preferRelativeResize="0"/>
          <p:nvPr/>
        </p:nvPicPr>
        <p:blipFill>
          <a:blip r:embed="rId3">
            <a:alphaModFix/>
          </a:blip>
          <a:stretch>
            <a:fillRect/>
          </a:stretch>
        </p:blipFill>
        <p:spPr>
          <a:xfrm>
            <a:off x="457200" y="2215125"/>
            <a:ext cx="2743200" cy="713232"/>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2972</Words>
  <Application>Microsoft Office PowerPoint</Application>
  <PresentationFormat>On-screen Show (16:9)</PresentationFormat>
  <Paragraphs>488</Paragraphs>
  <Slides>175</Slides>
  <Notes>175</Notes>
  <HiddenSlides>4</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175</vt:i4>
      </vt:variant>
    </vt:vector>
  </HeadingPairs>
  <TitlesOfParts>
    <vt:vector size="179" baseType="lpstr">
      <vt:lpstr>Arial</vt:lpstr>
      <vt:lpstr>Consolas</vt:lpstr>
      <vt:lpstr>Simple Dark</vt:lpstr>
      <vt:lpstr>Simple Dark</vt:lpstr>
      <vt:lpstr>PowerPoint Presentation</vt:lpstr>
      <vt:lpstr>This is CS50</vt:lpstr>
      <vt:lpstr>PowerPoint Presentation</vt:lpstr>
      <vt:lpstr>PowerPoint Presentation</vt:lpstr>
      <vt:lpstr>PowerPoint Presentation</vt:lpstr>
      <vt:lpstr>PowerPoint Presentation</vt:lpstr>
      <vt:lpstr>source code</vt:lpstr>
      <vt:lpstr>PowerPoint Presentation</vt:lpstr>
      <vt:lpstr>machine code</vt:lpstr>
      <vt:lpstr>PowerPoint Presentation</vt:lpstr>
      <vt:lpstr>PowerPoint Presentation</vt:lpstr>
      <vt:lpstr>PowerPoint Presentation</vt:lpstr>
      <vt:lpstr>PowerPoint Presentation</vt:lpstr>
      <vt:lpstr>compiler</vt:lpstr>
      <vt:lpstr>Visual Studio Code</vt:lpstr>
      <vt:lpstr>PowerPoint Presentation</vt:lpstr>
      <vt:lpstr>PowerPoint Presentation</vt:lpstr>
      <vt:lpstr>PowerPoint Presentation</vt:lpstr>
      <vt:lpstr>PowerPoint Presentation</vt:lpstr>
      <vt:lpstr>PowerPoint Presentation</vt:lpstr>
      <vt:lpstr>PowerPoint Presentation</vt:lpstr>
      <vt:lpstr>graphical user interface</vt:lpstr>
      <vt:lpstr>GUI</vt:lpstr>
      <vt:lpstr>PowerPoint Presentation</vt:lpstr>
      <vt:lpstr>command-line interface</vt:lpstr>
      <vt:lpstr>CLI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vt:lpstr>
      <vt:lpstr>PowerPoint Presentation</vt:lpstr>
      <vt:lpstr>escape sequences</vt:lpstr>
      <vt:lpstr>PowerPoint Presentation</vt:lpstr>
      <vt:lpstr>header files</vt:lpstr>
      <vt:lpstr>libraries</vt:lpstr>
      <vt:lpstr>stdio.h</vt:lpstr>
      <vt:lpstr>Manual Pages</vt:lpstr>
      <vt:lpstr>manual.cs50.io/#stdio.h</vt:lpstr>
      <vt:lpstr>manual.cs50.io/3/printf</vt:lpstr>
      <vt:lpstr>cs50.h</vt:lpstr>
      <vt:lpstr>manual.cs50.io/#cs50.h</vt:lpstr>
      <vt:lpstr>PowerPoint Presentation</vt:lpstr>
      <vt:lpstr>PowerPoint Presentation</vt:lpstr>
      <vt:lpstr>PowerPoint Presentation</vt:lpstr>
      <vt:lpstr>PowerPoint Presentation</vt:lpstr>
      <vt:lpstr>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vt:lpstr>
      <vt:lpstr>PowerPoint Presentation</vt:lpstr>
      <vt:lpstr>PowerPoint Presentation</vt:lpstr>
      <vt:lpstr>PowerPoint Presentation</vt:lpstr>
      <vt:lpstr>PowerPoint Presentation</vt:lpstr>
      <vt:lpstr>PowerPoint Presentation</vt:lpstr>
      <vt:lpstr>format codes</vt:lpstr>
      <vt:lpstr>PowerPoint Presentation</vt:lpstr>
      <vt:lpstr>PowerPoint Presentation</vt:lpstr>
      <vt:lpstr>PowerPoint Presentation</vt:lpstr>
      <vt:lpstr>conditionals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operators</vt:lpstr>
      <vt:lpstr>PowerPoint Presentation</vt:lpstr>
      <vt:lpstr>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vt:lpstr>
      <vt:lpstr>PowerPoint Presentation</vt:lpstr>
      <vt:lpstr>PowerPoint Presentation</vt:lpstr>
      <vt:lpstr>Linux</vt:lpstr>
      <vt:lpstr>correctness, design, style</vt:lpstr>
      <vt:lpstr>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constants</vt:lpstr>
      <vt:lpstr>comments</vt:lpstr>
      <vt:lpstr>function</vt:lpstr>
      <vt:lpstr>PowerPoint Presentation</vt:lpstr>
      <vt:lpstr>integer overflow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truncation</vt:lpstr>
      <vt:lpstr>floating-point imprecision</vt:lpstr>
      <vt:lpstr>PowerPoint Presentation</vt:lpstr>
      <vt:lpstr>PowerPoint Presentation</vt:lpstr>
      <vt:lpstr>PowerPoint Presentation</vt:lpstr>
      <vt:lpstr>19 January 2038</vt:lpstr>
      <vt:lpstr>13 December 1901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Ed Harris</cp:lastModifiedBy>
  <cp:revision>1</cp:revision>
  <dcterms:modified xsi:type="dcterms:W3CDTF">2025-08-04T21:46:50Z</dcterms:modified>
</cp:coreProperties>
</file>