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70"/>
  </p:notesMasterIdLst>
  <p:sldIdLst>
    <p:sldId id="256" r:id="rId3"/>
    <p:sldId id="257" r:id="rId4"/>
    <p:sldId id="258" r:id="rId5"/>
    <p:sldId id="263" r:id="rId6"/>
    <p:sldId id="264" r:id="rId7"/>
    <p:sldId id="265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  <p:sldId id="385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4" r:id="rId133"/>
    <p:sldId id="395" r:id="rId134"/>
    <p:sldId id="396" r:id="rId135"/>
    <p:sldId id="397" r:id="rId136"/>
    <p:sldId id="398" r:id="rId137"/>
    <p:sldId id="399" r:id="rId138"/>
    <p:sldId id="400" r:id="rId139"/>
    <p:sldId id="401" r:id="rId140"/>
    <p:sldId id="402" r:id="rId141"/>
    <p:sldId id="403" r:id="rId142"/>
    <p:sldId id="404" r:id="rId143"/>
    <p:sldId id="405" r:id="rId144"/>
    <p:sldId id="406" r:id="rId145"/>
    <p:sldId id="407" r:id="rId146"/>
    <p:sldId id="408" r:id="rId147"/>
    <p:sldId id="409" r:id="rId148"/>
    <p:sldId id="410" r:id="rId149"/>
    <p:sldId id="411" r:id="rId150"/>
    <p:sldId id="412" r:id="rId151"/>
    <p:sldId id="413" r:id="rId152"/>
    <p:sldId id="414" r:id="rId153"/>
    <p:sldId id="415" r:id="rId154"/>
    <p:sldId id="416" r:id="rId155"/>
    <p:sldId id="417" r:id="rId156"/>
    <p:sldId id="418" r:id="rId157"/>
    <p:sldId id="419" r:id="rId158"/>
    <p:sldId id="420" r:id="rId159"/>
    <p:sldId id="421" r:id="rId160"/>
    <p:sldId id="422" r:id="rId161"/>
    <p:sldId id="423" r:id="rId162"/>
    <p:sldId id="424" r:id="rId163"/>
    <p:sldId id="425" r:id="rId164"/>
    <p:sldId id="426" r:id="rId165"/>
    <p:sldId id="427" r:id="rId166"/>
    <p:sldId id="428" r:id="rId167"/>
    <p:sldId id="429" r:id="rId168"/>
    <p:sldId id="430" r:id="rId16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E72C79-37E0-4C37-BAA3-E13DA62496C5}">
  <a:tblStyle styleId="{A8E72C79-37E0-4C37-BAA3-E13DA62496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presProps" Target="presProp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2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tableStyles" Target="tableStyle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BOR49-rVY0" TargetMode="External"/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ropbox.com/scl/fi/8b7qg0l7mzqf94ceh14gq/1996_lecture0_edit-1080p_1.mp4?rlkey=qglrv13jr6097sj9ej0j5jf6c&amp;dl=0" TargetMode="Externa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contacts/id1069512615#?platform=iphone" TargetMode="External"/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nintendo.fandom.com/wiki/Nintendo_characters#Mario_series_(including_sub-franchises)" TargetMode="External"/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326949981/editor/" TargetMode="External"/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scratch-wiki.info/wiki/User_Interface#Code_Tab" TargetMode="External"/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acks.mit.edu/Hacks/by_year/1991/fire_hydrant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sciichart.com/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asciichart.com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eSU3psxlow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ropbox.com/scl/fo/1pyeevhehy01u8u4xeak3/ANbRpkhKRTES3rasrhPKz3w?rlkey=q43mvpuvnc0kxwegiva57i94p&amp;st=90yyqsjb&amp;dl=0" TargetMode="Externa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sciichart.com/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sciichart.com/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sciichart.com/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light-bulb/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ritish_and_American_keyboards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guide/mac-help/enter-characters-with-accent-marks-on-mac-mh27474/12.0/mac/12.0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face-with-tears-of-joy/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google/15.1/face-with-tears-of-joy" TargetMode="External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telegram/telemoji-november-2023/face-with-tears-of-joy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unicode.org/emoji/emoji-frequency/" TargetMode="External"/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apple/ios-17.4/face-with-tears-of-joy" TargetMode="External"/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3q9MM__h-M" TargetMode="External"/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4889664db8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4889664db8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4889664db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4889664db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416215f433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416215f433_1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8fb3d840b4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28fb3d840b4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Monday, September 16, 1996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https://youtu.be/HBOR49-rVY0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https://www.dropbox.com/scl/fi/8b7qg0l7mzqf94ceh14gq/1996_lecture0_edit-1080p_1.mp4?rlkey=qglrv13jr6097sj9ej0j5jf6c&amp;dl=0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8fb3d840b4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8fb3d840b4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94fba800c4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94fba800c4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https://apps.apple.com/us/app/contacts/id1069512615#?platform=iphone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94fba800c4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94fba800c4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https://nintendo.fandom.com/wiki/Nintendo_characters#Mario_series_(including_sub-franchises)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ed3b88704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ed3b88704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409d1a31b6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409d1a31b6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409d1a31b6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409d1a31b6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409d1a31b6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409d1a31b6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41c0602a78_1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41c0602a78_1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16215f433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16215f433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process, have to represent information</a:t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41c0602a78_1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41c0602a78_1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409d1a31b6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409d1a31b6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8fb3d840b4_1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8fb3d840b4_1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8fb3d840b4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28fb3d840b4_1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8fb3d840b4_1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28fb3d840b4_1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41907da2bc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41907da2bc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41907da2bc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41907da2bc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41907da2bc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41907da2bc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41907da2bc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41907da2bc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41907da2bc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41907da2bc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4889664db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4889664db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count on hand</a:t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8fb3d840b4_1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28fb3d840b4_1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7bc75060f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27bc75060f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8fb3d840b4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28fb3d840b4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8fb3d840b4_1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8fb3d840b4_1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8fb3d840b4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28fb3d840b4_1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28fb3d840b4_1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28fb3d840b4_1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8fb3d840b4_1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28fb3d840b4_1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8fb3d840b4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28fb3d840b4_1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28fb3d840b4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28fb3d840b4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7a58b8ce8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27a58b8ce8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4889664db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4889664db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7a58b8ce8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27a58b8ce8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28fb3d840b4_1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28fb3d840b4_1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41c762959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41c762959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148c5f4146c_4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148c5f4146c_4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28fb3d840b4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28fb3d840b4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a437683298_5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a437683298_5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a437683298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2a437683298_5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4889664db8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4889664db8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https://scratch.mit.edu/projects/326949981/editor/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7a58b8ce8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27a58b8ce8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41c0602a78_1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41c0602a78_1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https://en.scratch-wiki.info/wiki/User_Interface#Code_Tab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7bd54ace3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7bd54ace3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use 2 digits?</a:t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41c0602a78_1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41c0602a78_1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27a58b8ce8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27a58b8ce8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7a58b8ce8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7a58b8ce8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7a58b8ce8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27a58b8ce8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ec4a7e6be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ec4a7e6be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41c0602a78_1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41c0602a78_1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 with argument and side effect</a:t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8fb3d840b4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28fb3d840b4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4193ad8eb2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4193ad8eb2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4193ad8eb2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4193ad8eb2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4193ad8eb2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4193ad8eb2_1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889664db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4889664db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4193ad8eb2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4193ad8eb2_1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41c0602a78_1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41c0602a78_1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 with argument and return value</a:t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28fb3d840b4_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28fb3d840b4_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4193ad8eb2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4193ad8eb2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4193ad8eb2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4193ad8eb2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4193ad8eb2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4193ad8eb2_1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4193ad8eb2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4193ad8eb2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41c0602a78_1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41c0602a78_1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return value from one function as argument to other function</a:t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4193ad8eb2_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4193ad8eb2_1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4193ad8eb2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4193ad8eb2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4889664db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4889664db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4193ad8eb2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4193ad8eb2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4193ad8eb2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4193ad8eb2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4193ad8eb2_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4193ad8eb2_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4193ad8eb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4193ad8eb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4193ad8eb2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4193ad8eb2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4193ad8eb2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4193ad8eb2_1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27bd54ace3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27bd54ace3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fe6f346d3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fe6f346d3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889664db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4889664db8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4889664db8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4889664db8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store 0s and 1s?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492962e8aa_6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492962e8aa_6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bbece3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7bbece32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492962e8aa_6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492962e8aa_6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492962e8aa_6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492962e8aa_6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492962e8aa_6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492962e8aa_6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 BULBS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fe6ddd0b2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fe6ddd0b2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e6ddd0b2f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fe6ddd0b2f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fe6ddd0b2f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fe6ddd0b2f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fe6ddd0b2f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fe6ddd0b2f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e6ddd0b2f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fe6ddd0b2f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e6ddd0b2f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fe6ddd0b2f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fe6ddd0b2f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fe6ddd0b2f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e71d0484e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e71d0484e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e6ddd0b2f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fe6ddd0b2f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fe6ddd0b2f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fe6ddd0b2f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e6ddd0b2f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fe6ddd0b2f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fe6ddd0b2f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fe6ddd0b2f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fe6ddd0b2f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fe6ddd0b2f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4889664db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4889664db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4889664db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4889664db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94fba800c4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94fba800c4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1c0602a78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1c0602a78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1c0602a78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1c0602a78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4966df92b6_4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4966df92b6_4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http://hacks.mit.edu/Hacks/by_year/1991/fire_hydrant/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1c0602a78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41c0602a78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1c0602a78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1c0602a78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1c0602a78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1c0602a78_1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1c0602a78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1c0602a78_1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41c0602a78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41c0602a78_1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1c0602a78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41c0602a78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41c0602a78_1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41c0602a78_1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1c0602a78_1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1c0602a78_1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1c0602a78_1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1c0602a78_1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94fba800c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94fba800c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8fb3d840b4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8fb3d840b4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1c0602a78_1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41c0602a78_1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1c0602a78_1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1c0602a78_1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41c0602a7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41c0602a7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1c0602a78_1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1c0602a78_1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41c0602a78_1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41c0602a78_1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41c0602a78_1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41c0602a78_1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41c0602a78_1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41c0602a78_1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1c0602a78_1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1c0602a78_1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4889664db8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4889664db8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4889664db8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4889664db8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8fb3d840b4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8fb3d840b4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4889664db8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4889664db8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octet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8fb3d840b4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8fb3d840b4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8fb3d840b4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8fb3d840b4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255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409d1a31b6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409d1a31b6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8fb3d840b4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8fb3d840b4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409d1a31b6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409d1a31b6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09d1a31b6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09d1a31b6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4889664db8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4889664db8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https://asciichart.com/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4889664db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4889664db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https://asciichart.com/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4889664db8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4889664db8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fb3d840b4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fb3d840b4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https://youtu.be/BeSU3psxlow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https://www.dropbox.com/scl/fo/1pyeevhehy01u8u4xeak3/ANbRpkhKRTES3rasrhPKz3w?rlkey=q43mvpuvnc0kxwegiva57i94p&amp;st=90yyqsjb&amp;dl=0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94fba800c4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94fba800c4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8fb3d840b4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8fb3d840b4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https://asciichart.com/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8fb3d840b4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8fb3d840b4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https://asciichart.com/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409d1a31b6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409d1a31b6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7bd54ace3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7bd54ace3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https://asciichart.com/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BOW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a437683298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a437683298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https://emojipedia.org/light-bulb/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409d1a31b6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409d1a31b6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https://en.wikipedia.org/wiki/British_and_American_keyboards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how to represent other symbols?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409d1a31b6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409d1a31b6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https://support.apple.com/guide/mac-help/enter-characters-with-accent-marks-on-mac-mh27474/12.0/mac/12.0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409d1a31b6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409d1a31b6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409d1a31b6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409d1a31b6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4889664db8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4889664db8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of information: how represent it, how process it?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ec4a7e6be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ec4a7e6be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ec4a7e6be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ec4a7e6be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billion, 36 million, 991 thousand, 1 hundred 6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8fb3d840b4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8fb3d840b4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8fb3d840b4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8fb3d840b4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https://emojipedia.org/face-with-tears-of-joy/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Apple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8fb3d840b4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28fb3d840b4_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https://emojipedia.org/google/15.1/face-with-tears-of-joy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</a:t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ec4a7e6be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ec4a7e6be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https://emojipedia.org/telegram/telemoji-november-2023/face-with-tears-of-joy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Telegram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8fb3d840b4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28fb3d840b4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https://home.unicode.org/emoji/emoji-frequency/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409d1a31b6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409d1a31b6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41c0602a78_1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41c0602a78_1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41c0602a78_1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41c0602a78_1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4889664db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4889664db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of ideas from computer science to solving problems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41c0602a78_1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41c0602a78_1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41c0602a78_1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41c0602a78_1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41c0602a78_1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41c0602a78_1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Should be #484921ff, but brightened for projectors.</a:t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78a6f4c935bc918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78a6f4c935bc918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slide is actually #484921ff.</a:t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28fb3d840b4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28fb3d840b4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https://emojipedia.org/apple/ios-17.4/face-with-tears-of-joy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8fb3d840b4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28fb3d840b4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8fb3d840b4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8fb3d840b4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8fb3d840b4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8fb3d840b4_1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https://youtu.be/p3q9MM__h-M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4193ad8eb2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4193ad8eb2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note, duration, volume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416215f433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416215f433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73A6F-4EC9-0550-300D-49127A29314F}"/>
              </a:ext>
            </a:extLst>
          </p:cNvPr>
          <p:cNvSpPr txBox="1"/>
          <p:nvPr/>
        </p:nvSpPr>
        <p:spPr>
          <a:xfrm>
            <a:off x="1025435" y="1985554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tx1"/>
                </a:solidFill>
              </a:rPr>
              <a:t>Computing Technology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solving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  <p:sp>
        <p:nvSpPr>
          <p:cNvPr id="774" name="Google Shape;774;p131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3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  <p:sp>
        <p:nvSpPr>
          <p:cNvPr id="785" name="Google Shape;785;p133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7650" y="1297400"/>
            <a:ext cx="2548700" cy="25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135"/>
          <p:cNvPicPr preferRelativeResize="0"/>
          <p:nvPr/>
        </p:nvPicPr>
        <p:blipFill rotWithShape="1">
          <a:blip r:embed="rId3">
            <a:alphaModFix/>
          </a:blip>
          <a:srcRect t="6516" b="14965"/>
          <a:stretch/>
        </p:blipFill>
        <p:spPr>
          <a:xfrm>
            <a:off x="3211800" y="257112"/>
            <a:ext cx="2720400" cy="462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36"/>
          <p:cNvPicPr preferRelativeResize="0"/>
          <p:nvPr/>
        </p:nvPicPr>
        <p:blipFill rotWithShape="1">
          <a:blip r:embed="rId3">
            <a:alphaModFix/>
          </a:blip>
          <a:srcRect t="10741" b="10741"/>
          <a:stretch/>
        </p:blipFill>
        <p:spPr>
          <a:xfrm>
            <a:off x="3211800" y="257112"/>
            <a:ext cx="2720400" cy="462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38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39"/>
          <p:cNvSpPr txBox="1"/>
          <p:nvPr/>
        </p:nvSpPr>
        <p:spPr>
          <a:xfrm>
            <a:off x="3158292" y="196875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/2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818" name="Google Shape;818;p139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4" name="Google Shape;824;p140"/>
          <p:cNvCxnSpPr/>
          <p:nvPr/>
        </p:nvCxnSpPr>
        <p:spPr>
          <a:xfrm>
            <a:off x="2320075" y="3084175"/>
            <a:ext cx="0" cy="1353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25" name="Google Shape;825;p140"/>
          <p:cNvCxnSpPr/>
          <p:nvPr/>
        </p:nvCxnSpPr>
        <p:spPr>
          <a:xfrm>
            <a:off x="2320075" y="1730575"/>
            <a:ext cx="0" cy="1353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26" name="Google Shape;826;p140"/>
          <p:cNvCxnSpPr/>
          <p:nvPr/>
        </p:nvCxnSpPr>
        <p:spPr>
          <a:xfrm rot="10800000">
            <a:off x="1691275" y="1730575"/>
            <a:ext cx="62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27" name="Google Shape;827;p140"/>
          <p:cNvSpPr txBox="1"/>
          <p:nvPr/>
        </p:nvSpPr>
        <p:spPr>
          <a:xfrm>
            <a:off x="3158292" y="196875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/2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828" name="Google Shape;828;p140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2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2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input 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90" name="Google Shape;190;p42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4" name="Google Shape;834;p141"/>
          <p:cNvCxnSpPr/>
          <p:nvPr/>
        </p:nvCxnSpPr>
        <p:spPr>
          <a:xfrm>
            <a:off x="2320075" y="3084175"/>
            <a:ext cx="0" cy="1353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35" name="Google Shape;835;p141"/>
          <p:cNvCxnSpPr/>
          <p:nvPr/>
        </p:nvCxnSpPr>
        <p:spPr>
          <a:xfrm rot="10800000">
            <a:off x="1691275" y="3084175"/>
            <a:ext cx="62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36" name="Google Shape;836;p141"/>
          <p:cNvSpPr txBox="1"/>
          <p:nvPr/>
        </p:nvSpPr>
        <p:spPr>
          <a:xfrm>
            <a:off x="3158292" y="196875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/2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837" name="Google Shape;837;p141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42"/>
          <p:cNvSpPr txBox="1"/>
          <p:nvPr/>
        </p:nvSpPr>
        <p:spPr>
          <a:xfrm>
            <a:off x="3158292" y="196875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/2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844" name="Google Shape;844;p142"/>
          <p:cNvSpPr txBox="1"/>
          <p:nvPr/>
        </p:nvSpPr>
        <p:spPr>
          <a:xfrm>
            <a:off x="2400098" y="205078"/>
            <a:ext cx="6564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845" name="Google Shape;845;p142"/>
          <p:cNvSpPr txBox="1"/>
          <p:nvPr/>
        </p:nvSpPr>
        <p:spPr>
          <a:xfrm>
            <a:off x="7254138" y="2851275"/>
            <a:ext cx="11766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log</a:t>
            </a:r>
            <a:r>
              <a:rPr lang="en" sz="2400" baseline="-25000">
                <a:solidFill>
                  <a:srgbClr val="FFFFFF"/>
                </a:solidFill>
                <a:highlight>
                  <a:srgbClr val="000000"/>
                </a:highlight>
              </a:rPr>
              <a:t>2</a:t>
            </a:r>
            <a:r>
              <a:rPr lang="en" sz="2400">
                <a:solidFill>
                  <a:srgbClr val="FFFFFF"/>
                </a:solidFill>
                <a:highlight>
                  <a:srgbClr val="000000"/>
                </a:highlight>
              </a:rPr>
              <a:t> </a:t>
            </a:r>
            <a:r>
              <a:rPr lang="en" sz="2400" i="1">
                <a:solidFill>
                  <a:srgbClr val="FFFFFF"/>
                </a:solidFill>
                <a:highlight>
                  <a:srgbClr val="000000"/>
                </a:highlight>
              </a:rPr>
              <a:t>n</a:t>
            </a:r>
            <a:endParaRPr sz="2400" i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  <p:sp>
        <p:nvSpPr>
          <p:cNvPr id="851" name="Google Shape;851;p143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4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</a:t>
            </a:r>
            <a:endParaRPr/>
          </a:p>
        </p:txBody>
      </p:sp>
      <p:sp>
        <p:nvSpPr>
          <p:cNvPr id="857" name="Google Shape;857;p144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pseudocode</a:t>
            </a:r>
            <a:endParaRPr/>
          </a:p>
        </p:txBody>
      </p:sp>
      <p:sp>
        <p:nvSpPr>
          <p:cNvPr id="863" name="Google Shape;863;p145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46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Pick up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Open to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Look at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If person is on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Call 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earlier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Open to middle of left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9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later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      Open to middle of right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  Else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      Quit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47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Pick up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Open to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Look at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on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Call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earlier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Open to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middle of left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9   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later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Open to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middle of right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  Else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Quit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48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Pick up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Open to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Look at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on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Call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Else if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earlier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Open to middle of left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9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Else if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is later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      Open to middle of right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Else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      Quit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49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Pick up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Open to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Look at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If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person is on page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Call 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Else if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person is earlier in book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Open to middle of left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9   Else if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person is later in book</a:t>
            </a:r>
            <a:endParaRPr sz="2200"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      Open to middle of right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      Go back to line 3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  Else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      Quit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50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   Pick up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2   Open to middle of phone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3   Look at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4   If person is on page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5       Call person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   Else if person is earlier in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7       Open to middle of left half of book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8     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Go back to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line 3</a:t>
            </a:r>
            <a:endParaRPr sz="22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9   Else if person is later in book</a:t>
            </a:r>
            <a:endParaRPr sz="22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10      Open to middle of right half of book</a:t>
            </a:r>
            <a:endParaRPr sz="22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11      </a:t>
            </a:r>
            <a:r>
              <a:rPr lang="en" sz="2200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Go back to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line 3</a:t>
            </a:r>
            <a:endParaRPr sz="22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  Else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      Quit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unary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arguments, return values, variables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conditionals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Boolean expressions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loops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...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5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artificial intelligence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53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says hello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Say hello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54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says hello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Say hello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says goodbye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Say goodbye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55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student says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hello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Say hello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says goodbye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Say goodbye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asks how you are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Say well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56"/>
          <p:cNvSpPr txBox="1">
            <a:spLocks noGrp="1"/>
          </p:cNvSpPr>
          <p:nvPr>
            <p:ph type="body" idx="1"/>
          </p:nvPr>
        </p:nvSpPr>
        <p:spPr>
          <a:xfrm>
            <a:off x="311700" y="287850"/>
            <a:ext cx="85206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If student says hello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Say hello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says goodbye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Say goodbye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asks how you are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Say well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Else if </a:t>
            </a:r>
            <a:r>
              <a:rPr lang="en" sz="2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asks why 111 in binary is 7 is decimal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…</a:t>
            </a:r>
            <a:endParaRPr sz="22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5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 language models</a:t>
            </a:r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hand holding a yellow rubber duck&#10;&#10;AI-generated content may be incorrect.">
            <a:extLst>
              <a:ext uri="{FF2B5EF4-FFF2-40B4-BE49-F238E27FC236}">
                <a16:creationId xmlns:a16="http://schemas.microsoft.com/office/drawing/2014/main" id="{4BCAF32F-8F09-7E30-A3A8-224207058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6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Reasonable</a:t>
            </a:r>
            <a:endParaRPr/>
          </a:p>
        </p:txBody>
      </p:sp>
      <p:sp>
        <p:nvSpPr>
          <p:cNvPr id="939" name="Google Shape;939;p16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dk1"/>
                </a:solidFill>
              </a:rPr>
              <a:t>Using AI-based software to write your code</a:t>
            </a:r>
            <a:endParaRPr sz="25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base-1</a:t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6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Reasonable</a:t>
            </a:r>
            <a:endParaRPr/>
          </a:p>
        </p:txBody>
      </p:sp>
      <p:sp>
        <p:nvSpPr>
          <p:cNvPr id="945" name="Google Shape;945;p16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dk1"/>
                </a:solidFill>
              </a:rPr>
              <a:t>Using AI to ask questions</a:t>
            </a:r>
            <a:endParaRPr sz="25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6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dirty="0"/>
              <a:t>Visual Studio </a:t>
            </a:r>
            <a:br>
              <a:rPr lang="en" sz="5100" dirty="0"/>
            </a:br>
            <a:r>
              <a:rPr lang="en" sz="5100" dirty="0"/>
              <a:t>Github Codespace</a:t>
            </a:r>
            <a:endParaRPr sz="5100" dirty="0"/>
          </a:p>
        </p:txBody>
      </p:sp>
      <p:sp>
        <p:nvSpPr>
          <p:cNvPr id="957" name="Google Shape;957;p16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</a:rPr>
              <a:t>The Sandbox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64"/>
          <p:cNvSpPr txBox="1">
            <a:spLocks noGrp="1"/>
          </p:cNvSpPr>
          <p:nvPr>
            <p:ph type="body" idx="1"/>
          </p:nvPr>
        </p:nvSpPr>
        <p:spPr>
          <a:xfrm>
            <a:off x="2608950" y="1456200"/>
            <a:ext cx="3926100" cy="22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#include &lt;stdio.h&gt;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b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printf("hello, world\n");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65"/>
          <p:cNvSpPr txBox="1">
            <a:spLocks noGrp="1"/>
          </p:cNvSpPr>
          <p:nvPr>
            <p:ph type="body" idx="1"/>
          </p:nvPr>
        </p:nvSpPr>
        <p:spPr>
          <a:xfrm>
            <a:off x="199000" y="56150"/>
            <a:ext cx="8746500" cy="49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0111111101000101010011000100011000000010000000010000000100000000000000000000000000000000000000000000000000000000000000000000000000000001000000000011111000000000000000010000000000000000000000000000000000000000000000000000000000000000000000000000000000000000000000000000000000000000000000000000000000000000000000000000000010100000000000100000000000000000000000000000000000000000000000000000000000000000000000000000000001000000000000000000000000000000000000000000000001000000000000000000101000000000000000010000000001010101010010001000100111100101010010001000001111101100000100000011000111000000100010011100011101001000101111100000000000000000000000000000000000000000000000000000000000000000101100000000000011101000000000000000000000000000000000000100100010111111000000000000000000000000000000000000000000000000000000000000000001001000...0111111101000101010011000100011000000010000000010000000100000000000000000000000000000000000000000000000000000000000000000000000000000011000000000011111000000000000000010000000000000000000000001100000000001111000000000000000000000000000000000000000000000000010000000000000000000000000000000000000000000000000000000000000000101000001100100000000000000000000000000000000000000000000000000000000000000000000000000000000001000000000000000011100000000000000001110000000001000000000000000001110000000000000110010000000000000001000000000000000000000000000001010000000000000000000000000000000000000000000000000000000000000000000000000000000000000000000000000000000000000000000000000000000000000000000000000000000000000000000000000000000000000000000000000000000000000000000000000101110000100101000000000000000000000000000000000000000000000000...0010111101101100011010010110001001100011001011100111001101101111001011100011011000100000001011110111010101110011011100100010111101101100011010010110001000101111011110000011100000110110010111110011011000110100001011010110110001101001011011100111010101111000001011010110011101101110011101010010111101101100011010010110001001100011010111110110111001101111011011100111001101101000011000010111001001100101011001000010111001100001001000000010000001000001010100110101111101001110010001010100010101000100010001010100010000100000001010000010000000101111011011000110100101100010001011110111100000111000001101100101111100110110001101000010110101101100011010010110111001110101011110000010110101100111011011100111010100101111011011000110010000101101011011000110100101101110011101010111100000101101011110000011100000110110001011010011011000110100...</a:t>
            </a:r>
            <a:endParaRPr sz="12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6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</a:t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67"/>
          <p:cNvSpPr txBox="1">
            <a:spLocks noGrp="1"/>
          </p:cNvSpPr>
          <p:nvPr>
            <p:ph type="body" idx="1"/>
          </p:nvPr>
        </p:nvSpPr>
        <p:spPr>
          <a:xfrm>
            <a:off x="199000" y="56150"/>
            <a:ext cx="8746500" cy="49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0111111101000101010011000100011000000010000000010000000100000000000000000000000000000000000000000000000000000000000000000000000000000001000000000011111000000000000000010000000000000000000000000000000000000000000000000000000000000000000000000000000000000000000000000000000000000000000000000000000000000000000000000000000010100000000000100000000000000000000000000000000000000000000000000000000000000000000000000000000001000000000000000000000000000000000000000000000001000000000000000000101000000000000000010000000001010101010010001000100111100101010010001000001111101100000100000011000111000000100010011100011101001000101111100000000000000000000000000000000000000000000000000000000000000000101100000000000011101000000000000000000000000000000000000100100010111111000000000000000000000000000000000000000000000000000000000000000001001000...0111111101000101010011000100011000000010000000010000000100000000000000000000000000000000000000000000000000000000000000000000000000000011000000000011111000000000000000010000000000000000000000001100000000001111000000000000000000000000000000000000000000000000010000000000000000000000000000000000000000000000000000000000000000101000001100100000000000000000000000000000000000000000000000000000000000000000000000000000000001000000000000000011100000000000000001110000000001000000000000000001110000000000000110010000000000000001000000000000000000000000000001010000000000000000000000000000000000000000000000000000000000000000000000000000000000000000000000000000000000000000000000000000000000000000000000000000000000000000000000000000000000000000000000000000000000000000000000000101110000100101000000000000000000000000000000000000000000000000...0010111101101100011010010110001001100011001011100111001101101111001011100011011000100000001011110111010101110011011100100010111101101100011010010110001000101111011110000011100000110110010111110011011000110100001011010110110001101001011011100111010101111000001011010110011101101110011101010010111101101100011010010110001001100011010111110110111001101111011011100111001101101000011000010111001001100101011001000010111001100001001000000010000001000001010100110101111101001110010001010100010101000100010001010100010000100000001010000010000000101111011011000110100101100010001011110111100000111000001101100101111100110110001101000010110101101100011010010110111001110101011110000010110101100111011011100111010100101111011011000110010000101101011011000110100101101110011101010111100000101101011110000011100000110110001011010011011000110100...</a:t>
            </a:r>
            <a:endParaRPr sz="12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68"/>
          <p:cNvSpPr txBox="1">
            <a:spLocks noGrp="1"/>
          </p:cNvSpPr>
          <p:nvPr>
            <p:ph type="body" idx="1"/>
          </p:nvPr>
        </p:nvSpPr>
        <p:spPr>
          <a:xfrm>
            <a:off x="2608950" y="1456200"/>
            <a:ext cx="3926100" cy="22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#include &lt;stdio.h&gt;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b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printf("hello, world\n");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475" y="1743075"/>
            <a:ext cx="2305050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7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Scratch</a:t>
            </a:r>
            <a:endParaRPr/>
          </a:p>
        </p:txBody>
      </p:sp>
      <p:sp>
        <p:nvSpPr>
          <p:cNvPr id="993" name="Google Shape;993;p17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scratch.mit.edu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base-2</a:t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72"/>
          <p:cNvSpPr/>
          <p:nvPr/>
        </p:nvSpPr>
        <p:spPr>
          <a:xfrm>
            <a:off x="2129550" y="0"/>
            <a:ext cx="70146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72"/>
          <p:cNvSpPr/>
          <p:nvPr/>
        </p:nvSpPr>
        <p:spPr>
          <a:xfrm>
            <a:off x="27119" y="75"/>
            <a:ext cx="2115000" cy="3318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173"/>
          <p:cNvSpPr/>
          <p:nvPr/>
        </p:nvSpPr>
        <p:spPr>
          <a:xfrm>
            <a:off x="5752800" y="0"/>
            <a:ext cx="33915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173"/>
          <p:cNvSpPr/>
          <p:nvPr/>
        </p:nvSpPr>
        <p:spPr>
          <a:xfrm>
            <a:off x="14450" y="75"/>
            <a:ext cx="21150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173"/>
          <p:cNvSpPr/>
          <p:nvPr/>
        </p:nvSpPr>
        <p:spPr>
          <a:xfrm>
            <a:off x="14450" y="75"/>
            <a:ext cx="5738400" cy="3318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174"/>
          <p:cNvSpPr/>
          <p:nvPr/>
        </p:nvSpPr>
        <p:spPr>
          <a:xfrm>
            <a:off x="5778306" y="0"/>
            <a:ext cx="3378900" cy="31062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74"/>
          <p:cNvSpPr/>
          <p:nvPr/>
        </p:nvSpPr>
        <p:spPr>
          <a:xfrm>
            <a:off x="0" y="0"/>
            <a:ext cx="57783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75"/>
          <p:cNvSpPr/>
          <p:nvPr/>
        </p:nvSpPr>
        <p:spPr>
          <a:xfrm>
            <a:off x="5778300" y="3118925"/>
            <a:ext cx="3378900" cy="20247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75"/>
          <p:cNvSpPr/>
          <p:nvPr/>
        </p:nvSpPr>
        <p:spPr>
          <a:xfrm>
            <a:off x="0" y="0"/>
            <a:ext cx="57783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75"/>
          <p:cNvSpPr/>
          <p:nvPr/>
        </p:nvSpPr>
        <p:spPr>
          <a:xfrm>
            <a:off x="5778300" y="0"/>
            <a:ext cx="3378900" cy="3318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6600" y="2038350"/>
            <a:ext cx="25908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7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 effect</a:t>
            </a:r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79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79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input 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050" name="Google Shape;1050;p179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051" name="Google Shape;1051;p17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80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80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058" name="Google Shape;1058;p180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059" name="Google Shape;1059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925" y="2391626"/>
            <a:ext cx="1088050" cy="418488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8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  <p:sp>
        <p:nvSpPr>
          <p:cNvPr id="1061" name="Google Shape;1061;p180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1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81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068" name="Google Shape;1068;p181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069" name="Google Shape;1069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925" y="2391626"/>
            <a:ext cx="1088050" cy="418488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81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071" name="Google Shape;1071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3104" y="2060137"/>
            <a:ext cx="1517800" cy="10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</a:t>
            </a:r>
            <a:r>
              <a:rPr lang="en">
                <a:solidFill>
                  <a:srgbClr val="000000"/>
                </a:solidFill>
              </a:rPr>
              <a:t> digit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82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82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078" name="Google Shape;1078;p182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079" name="Google Shape;1079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104" y="2060137"/>
            <a:ext cx="1517800" cy="102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1582" y="1626375"/>
            <a:ext cx="1870529" cy="18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4925" y="2391626"/>
            <a:ext cx="1088050" cy="418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525" y="2028825"/>
            <a:ext cx="455295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8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return value</a:t>
            </a:r>
            <a:endParaRPr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85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85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input 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098" name="Google Shape;1098;p185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099" name="Google Shape;1099;p18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86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86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06" name="Google Shape;1106;p186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07" name="Google Shape;1107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830" y="2390731"/>
            <a:ext cx="1402900" cy="400829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86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09" name="Google Shape;1109;p18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87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87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16" name="Google Shape;1116;p187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17" name="Google Shape;1117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830" y="2390731"/>
            <a:ext cx="1402900" cy="40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700" y="2156731"/>
            <a:ext cx="2194610" cy="9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187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88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88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26" name="Google Shape;1126;p188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27" name="Google Shape;1127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830" y="2390731"/>
            <a:ext cx="1402900" cy="40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700" y="2156731"/>
            <a:ext cx="2194610" cy="9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7541" y="2390725"/>
            <a:ext cx="757116" cy="4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850" y="1962150"/>
            <a:ext cx="39243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90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90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input 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41" name="Google Shape;1141;p190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42" name="Google Shape;1142;p19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91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91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49" name="Google Shape;1149;p191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50" name="Google Shape;1150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580" y="2369759"/>
            <a:ext cx="836400" cy="4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800" y="2369750"/>
            <a:ext cx="811800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191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53" name="Google Shape;1153;p19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 digit</a:t>
            </a:r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92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92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60" name="Google Shape;1160;p192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61" name="Google Shape;1161;p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338" y="2219756"/>
            <a:ext cx="1877325" cy="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1580" y="2369759"/>
            <a:ext cx="836400" cy="4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1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00" y="2369750"/>
            <a:ext cx="811800" cy="4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92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93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93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71" name="Google Shape;1171;p193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72" name="Google Shape;1172;p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338" y="2219756"/>
            <a:ext cx="1877325" cy="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1580" y="2369759"/>
            <a:ext cx="836400" cy="4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6050" y="2325188"/>
            <a:ext cx="1282125" cy="4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1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800" y="2369750"/>
            <a:ext cx="811800" cy="4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94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81" name="Google Shape;1181;p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6050" y="2325188"/>
            <a:ext cx="1282125" cy="49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95"/>
          <p:cNvSpPr txBox="1"/>
          <p:nvPr/>
        </p:nvSpPr>
        <p:spPr>
          <a:xfrm>
            <a:off x="-1026560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87" name="Google Shape;1187;p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125" y="2325188"/>
            <a:ext cx="1282125" cy="49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96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96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94" name="Google Shape;1194;p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104" y="2060137"/>
            <a:ext cx="1517800" cy="102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125" y="2325188"/>
            <a:ext cx="1282125" cy="49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96"/>
          <p:cNvSpPr txBox="1"/>
          <p:nvPr/>
        </p:nvSpPr>
        <p:spPr>
          <a:xfrm>
            <a:off x="-1026560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97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2" name="Google Shape;1202;p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544" y="1662903"/>
            <a:ext cx="1859700" cy="177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97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204" name="Google Shape;1204;p197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205" name="Google Shape;1205;p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3104" y="2060137"/>
            <a:ext cx="1517800" cy="102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125" y="2325188"/>
            <a:ext cx="1282125" cy="49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197"/>
          <p:cNvSpPr txBox="1"/>
          <p:nvPr/>
        </p:nvSpPr>
        <p:spPr>
          <a:xfrm>
            <a:off x="-1026560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→  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55AA0-25A6-8B67-8FDD-9BBF9D9C387E}"/>
              </a:ext>
            </a:extLst>
          </p:cNvPr>
          <p:cNvSpPr txBox="1"/>
          <p:nvPr/>
        </p:nvSpPr>
        <p:spPr>
          <a:xfrm>
            <a:off x="1025435" y="1985554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tx1"/>
                </a:solidFill>
              </a:rPr>
              <a:t>Computing Technology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oogle Shape;1217;p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40"/>
            <a:ext cx="2286001" cy="228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</a:t>
            </a:r>
            <a:r>
              <a:rPr lang="en">
                <a:solidFill>
                  <a:srgbClr val="000000"/>
                </a:solidFill>
              </a:rPr>
              <a:t>nary digi</a:t>
            </a:r>
            <a:r>
              <a:rPr lang="en"/>
              <a:t>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bit</a:t>
            </a:r>
            <a:r>
              <a:rPr lang="en">
                <a:solidFill>
                  <a:srgbClr val="000000"/>
                </a:solidFill>
              </a:rPr>
              <a:t>nary digi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0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3591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Welcome! </a:t>
            </a:r>
            <a:endParaRPr sz="1600" dirty="0">
              <a:solidFill>
                <a:schemeClr val="dk1"/>
              </a:solidFill>
            </a:endParaRPr>
          </a:p>
          <a:p>
            <a:pPr lvl="0" indent="-330200">
              <a:buClr>
                <a:schemeClr val="dk1"/>
              </a:buClr>
              <a:buSzPts val="1600"/>
            </a:pPr>
            <a:r>
              <a:rPr lang="en" sz="1600" dirty="0">
                <a:solidFill>
                  <a:schemeClr val="dk1"/>
                </a:solidFill>
              </a:rPr>
              <a:t>Website, syllabus, and FAQs at </a:t>
            </a:r>
            <a:r>
              <a:rPr lang="en-GB" sz="1600" dirty="0">
                <a:solidFill>
                  <a:srgbClr val="FFFF00"/>
                </a:solidFill>
                <a:uFill>
                  <a:noFill/>
                </a:uFill>
              </a:rPr>
              <a:t>https://sq4007-2025.github.io/website/index.html</a:t>
            </a:r>
            <a:r>
              <a:rPr lang="en" sz="1600" dirty="0">
                <a:solidFill>
                  <a:schemeClr val="dk1"/>
                </a:solidFill>
              </a:rPr>
              <a:t>. </a:t>
            </a:r>
            <a:endParaRPr sz="1600" dirty="0">
              <a:solidFill>
                <a:schemeClr val="dk1"/>
              </a:solidFill>
            </a:endParaRPr>
          </a:p>
          <a:p>
            <a:pPr lvl="0" indent="-330200">
              <a:buClr>
                <a:schemeClr val="dk1"/>
              </a:buClr>
              <a:buSzPts val="1600"/>
            </a:pPr>
            <a:r>
              <a:rPr lang="en" sz="1600" dirty="0">
                <a:solidFill>
                  <a:schemeClr val="dk1"/>
                </a:solidFill>
              </a:rPr>
              <a:t>Join us in Discord </a:t>
            </a:r>
            <a:r>
              <a:rPr lang="en-GB" sz="1600" dirty="0">
                <a:solidFill>
                  <a:schemeClr val="accent6"/>
                </a:solidFill>
              </a:rPr>
              <a:t>https://discord.gg/dnNTE6xhhu</a:t>
            </a:r>
            <a:endParaRPr lang="en" sz="1600" dirty="0">
              <a:solidFill>
                <a:schemeClr val="accent6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Join us for a Code Club or </a:t>
            </a:r>
            <a:r>
              <a:rPr lang="en" sz="1600" b="1" dirty="0">
                <a:solidFill>
                  <a:schemeClr val="dk1"/>
                </a:solidFill>
              </a:rPr>
              <a:t>a Puzzle Day</a:t>
            </a:r>
            <a:r>
              <a:rPr lang="en" sz="1600" dirty="0">
                <a:solidFill>
                  <a:schemeClr val="dk1"/>
                </a:solidFill>
              </a:rPr>
              <a:t> ... </a:t>
            </a:r>
            <a:r>
              <a:rPr lang="en-GB" sz="1600" dirty="0">
                <a:solidFill>
                  <a:schemeClr val="dk1"/>
                </a:solidFill>
              </a:rPr>
              <a:t>D</a:t>
            </a:r>
            <a:r>
              <a:rPr lang="en" sz="1600" dirty="0">
                <a:solidFill>
                  <a:schemeClr val="dk1"/>
                </a:solidFill>
              </a:rPr>
              <a:t>ates TBA.  Roommates and friends welcome.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Introduce yourself to your classmates! (To break the ice, tell us a bit about yourself and why you are here!)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Email </a:t>
            </a:r>
            <a:r>
              <a:rPr lang="en" sz="1600" dirty="0">
                <a:solidFill>
                  <a:srgbClr val="FFFF00"/>
                </a:solidFill>
                <a:uFill>
                  <a:noFill/>
                </a:uFill>
              </a:rPr>
              <a:t>the course staff </a:t>
            </a:r>
            <a:r>
              <a:rPr lang="en" sz="1600" dirty="0">
                <a:solidFill>
                  <a:schemeClr val="dk1"/>
                </a:solidFill>
              </a:rPr>
              <a:t>with questions!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CS50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2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266B1C-1023-547C-B8E7-49DDFB41B8C0}"/>
              </a:ext>
            </a:extLst>
          </p:cNvPr>
          <p:cNvSpPr txBox="1"/>
          <p:nvPr/>
        </p:nvSpPr>
        <p:spPr>
          <a:xfrm>
            <a:off x="1025435" y="1985554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tx1"/>
                </a:solidFill>
              </a:rPr>
              <a:t>Computing Technology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14287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base-10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decimal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9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50" name="Google Shape;350;p69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0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56" name="Google Shape;356;p70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57" name="Google Shape;357;p70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25" y="0"/>
            <a:ext cx="77623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1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63" name="Google Shape;363;p71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64" name="Google Shape;364;p71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65" name="Google Shape;365;p71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2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71" name="Google Shape;371;p72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72" name="Google Shape;372;p72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73" name="Google Shape;373;p72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74" name="Google Shape;374;p72"/>
          <p:cNvSpPr txBox="1"/>
          <p:nvPr/>
        </p:nvSpPr>
        <p:spPr>
          <a:xfrm>
            <a:off x="2689490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 × 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3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80" name="Google Shape;380;p73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81" name="Google Shape;381;p73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82" name="Google Shape;382;p73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83" name="Google Shape;383;p73"/>
          <p:cNvSpPr txBox="1"/>
          <p:nvPr/>
        </p:nvSpPr>
        <p:spPr>
          <a:xfrm>
            <a:off x="2689490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 × 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84" name="Google Shape;384;p73"/>
          <p:cNvSpPr txBox="1"/>
          <p:nvPr/>
        </p:nvSpPr>
        <p:spPr>
          <a:xfrm>
            <a:off x="4045319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 × 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85" name="Google Shape;385;p73"/>
          <p:cNvSpPr txBox="1"/>
          <p:nvPr/>
        </p:nvSpPr>
        <p:spPr>
          <a:xfrm>
            <a:off x="3398833" y="3427422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+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4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91" name="Google Shape;391;p74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92" name="Google Shape;392;p74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93" name="Google Shape;393;p74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94" name="Google Shape;394;p74"/>
          <p:cNvSpPr txBox="1"/>
          <p:nvPr/>
        </p:nvSpPr>
        <p:spPr>
          <a:xfrm>
            <a:off x="2689490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 × 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95" name="Google Shape;395;p74"/>
          <p:cNvSpPr txBox="1"/>
          <p:nvPr/>
        </p:nvSpPr>
        <p:spPr>
          <a:xfrm>
            <a:off x="4045319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 × 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96" name="Google Shape;396;p74"/>
          <p:cNvSpPr txBox="1"/>
          <p:nvPr/>
        </p:nvSpPr>
        <p:spPr>
          <a:xfrm>
            <a:off x="5505014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 × 3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97" name="Google Shape;397;p74"/>
          <p:cNvSpPr txBox="1"/>
          <p:nvPr/>
        </p:nvSpPr>
        <p:spPr>
          <a:xfrm>
            <a:off x="3398833" y="3427422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+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98" name="Google Shape;398;p74"/>
          <p:cNvSpPr txBox="1"/>
          <p:nvPr/>
        </p:nvSpPr>
        <p:spPr>
          <a:xfrm>
            <a:off x="4829159" y="3427422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+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5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04" name="Google Shape;404;p75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05" name="Google Shape;405;p75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06" name="Google Shape;406;p75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07" name="Google Shape;407;p75"/>
          <p:cNvSpPr txBox="1"/>
          <p:nvPr/>
        </p:nvSpPr>
        <p:spPr>
          <a:xfrm>
            <a:off x="2689490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08" name="Google Shape;408;p75"/>
          <p:cNvSpPr txBox="1"/>
          <p:nvPr/>
        </p:nvSpPr>
        <p:spPr>
          <a:xfrm>
            <a:off x="4045319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09" name="Google Shape;409;p75"/>
          <p:cNvSpPr txBox="1"/>
          <p:nvPr/>
        </p:nvSpPr>
        <p:spPr>
          <a:xfrm>
            <a:off x="5505014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3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10" name="Google Shape;410;p75"/>
          <p:cNvSpPr txBox="1"/>
          <p:nvPr/>
        </p:nvSpPr>
        <p:spPr>
          <a:xfrm>
            <a:off x="3398833" y="3427422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+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11" name="Google Shape;411;p75"/>
          <p:cNvSpPr txBox="1"/>
          <p:nvPr/>
        </p:nvSpPr>
        <p:spPr>
          <a:xfrm>
            <a:off x="4829159" y="3427422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+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6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7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22" name="Google Shape;422;p77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23" name="Google Shape;423;p77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24" name="Google Shape;424;p77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8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endParaRPr sz="9600">
              <a:solidFill>
                <a:schemeClr val="dk1"/>
              </a:solidFill>
            </a:endParaRPr>
          </a:p>
        </p:txBody>
      </p:sp>
      <p:sp>
        <p:nvSpPr>
          <p:cNvPr id="430" name="Google Shape;430;p78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r>
              <a:rPr lang="en" sz="1800" baseline="30000">
                <a:solidFill>
                  <a:srgbClr val="FFFFFF"/>
                </a:solidFill>
              </a:rPr>
              <a:t>2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31" name="Google Shape;431;p78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r>
              <a:rPr lang="en" sz="1800" baseline="300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32" name="Google Shape;432;p78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10</a:t>
            </a:r>
            <a:r>
              <a:rPr lang="en" sz="1800" baseline="30000">
                <a:solidFill>
                  <a:srgbClr val="FFFFFF"/>
                </a:solidFill>
              </a:rPr>
              <a:t>0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9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endParaRPr sz="9600">
              <a:solidFill>
                <a:schemeClr val="dk1"/>
              </a:solidFill>
            </a:endParaRPr>
          </a:p>
        </p:txBody>
      </p:sp>
      <p:sp>
        <p:nvSpPr>
          <p:cNvPr id="438" name="Google Shape;438;p79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r>
              <a:rPr lang="en" sz="1800" baseline="30000">
                <a:solidFill>
                  <a:srgbClr val="FFFFFF"/>
                </a:solidFill>
              </a:rPr>
              <a:t>2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39" name="Google Shape;439;p79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r>
              <a:rPr lang="en" sz="1800" baseline="300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40" name="Google Shape;440;p79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r>
              <a:rPr lang="en" sz="1800" baseline="30000">
                <a:solidFill>
                  <a:srgbClr val="FFFFFF"/>
                </a:solidFill>
              </a:rPr>
              <a:t>0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0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endParaRPr sz="9600">
              <a:solidFill>
                <a:schemeClr val="dk1"/>
              </a:solidFill>
            </a:endParaRPr>
          </a:p>
        </p:txBody>
      </p:sp>
      <p:sp>
        <p:nvSpPr>
          <p:cNvPr id="446" name="Google Shape;446;p80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47" name="Google Shape;447;p80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48" name="Google Shape;448;p80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"/>
          <p:cNvSpPr txBox="1">
            <a:spLocks noGrp="1"/>
          </p:cNvSpPr>
          <p:nvPr>
            <p:ph type="title"/>
          </p:nvPr>
        </p:nvSpPr>
        <p:spPr>
          <a:xfrm>
            <a:off x="879934" y="2150850"/>
            <a:ext cx="722556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most of our students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have never studied computer science before</a:t>
            </a: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81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000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54" name="Google Shape;454;p81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55" name="Google Shape;455;p81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56" name="Google Shape;456;p81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2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001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62" name="Google Shape;462;p82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63" name="Google Shape;463;p82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64" name="Google Shape;464;p82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83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010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0" name="Google Shape;470;p83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71" name="Google Shape;471;p83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72" name="Google Shape;472;p83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4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011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8" name="Google Shape;478;p84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79" name="Google Shape;479;p84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80" name="Google Shape;480;p84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5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100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86" name="Google Shape;486;p85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87" name="Google Shape;487;p85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88" name="Google Shape;488;p85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6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101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4" name="Google Shape;494;p86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95" name="Google Shape;495;p86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96" name="Google Shape;496;p86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7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110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2" name="Google Shape;502;p87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03" name="Google Shape;503;p87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04" name="Google Shape;504;p87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8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111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10" name="Google Shape;510;p88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11" name="Google Shape;511;p88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12" name="Google Shape;512;p88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9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000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18" name="Google Shape;518;p89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19" name="Google Shape;519;p89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20" name="Google Shape;520;p89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0"/>
          <p:cNvSpPr txBox="1"/>
          <p:nvPr/>
        </p:nvSpPr>
        <p:spPr>
          <a:xfrm>
            <a:off x="2354969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1000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26" name="Google Shape;526;p90"/>
          <p:cNvSpPr txBox="1"/>
          <p:nvPr/>
        </p:nvSpPr>
        <p:spPr>
          <a:xfrm>
            <a:off x="35339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27" name="Google Shape;527;p90"/>
          <p:cNvSpPr txBox="1"/>
          <p:nvPr/>
        </p:nvSpPr>
        <p:spPr>
          <a:xfrm>
            <a:off x="420810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28" name="Google Shape;528;p90"/>
          <p:cNvSpPr txBox="1"/>
          <p:nvPr/>
        </p:nvSpPr>
        <p:spPr>
          <a:xfrm>
            <a:off x="487767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29" name="Google Shape;529;p90"/>
          <p:cNvSpPr txBox="1"/>
          <p:nvPr/>
        </p:nvSpPr>
        <p:spPr>
          <a:xfrm>
            <a:off x="280614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8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what ultimately matters in this course is not so much where you end up relative to your classmates but where 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you end up relative to yourself when you began</a:t>
            </a:r>
            <a:endParaRPr sz="2400" b="1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byte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92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00000000</a:t>
            </a:r>
            <a:endParaRPr sz="9600">
              <a:solidFill>
                <a:schemeClr val="dk1"/>
              </a:solidFill>
            </a:endParaRPr>
          </a:p>
        </p:txBody>
      </p:sp>
      <p:sp>
        <p:nvSpPr>
          <p:cNvPr id="540" name="Google Shape;540;p92"/>
          <p:cNvSpPr txBox="1"/>
          <p:nvPr/>
        </p:nvSpPr>
        <p:spPr>
          <a:xfrm>
            <a:off x="5238197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41" name="Google Shape;541;p92"/>
          <p:cNvSpPr txBox="1"/>
          <p:nvPr/>
        </p:nvSpPr>
        <p:spPr>
          <a:xfrm>
            <a:off x="5912353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42" name="Google Shape;542;p92"/>
          <p:cNvSpPr txBox="1"/>
          <p:nvPr/>
        </p:nvSpPr>
        <p:spPr>
          <a:xfrm>
            <a:off x="6581926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43" name="Google Shape;543;p92"/>
          <p:cNvSpPr txBox="1"/>
          <p:nvPr/>
        </p:nvSpPr>
        <p:spPr>
          <a:xfrm>
            <a:off x="4510397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8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44" name="Google Shape;544;p92"/>
          <p:cNvSpPr txBox="1"/>
          <p:nvPr/>
        </p:nvSpPr>
        <p:spPr>
          <a:xfrm>
            <a:off x="253213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64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45" name="Google Shape;545;p92"/>
          <p:cNvSpPr txBox="1"/>
          <p:nvPr/>
        </p:nvSpPr>
        <p:spPr>
          <a:xfrm>
            <a:off x="320629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32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46" name="Google Shape;546;p92"/>
          <p:cNvSpPr txBox="1"/>
          <p:nvPr/>
        </p:nvSpPr>
        <p:spPr>
          <a:xfrm>
            <a:off x="387586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47" name="Google Shape;547;p92"/>
          <p:cNvSpPr txBox="1"/>
          <p:nvPr/>
        </p:nvSpPr>
        <p:spPr>
          <a:xfrm>
            <a:off x="180433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128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93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11111111</a:t>
            </a:r>
            <a:endParaRPr sz="9600">
              <a:solidFill>
                <a:schemeClr val="dk1"/>
              </a:solidFill>
            </a:endParaRPr>
          </a:p>
        </p:txBody>
      </p:sp>
      <p:sp>
        <p:nvSpPr>
          <p:cNvPr id="553" name="Google Shape;553;p93"/>
          <p:cNvSpPr txBox="1"/>
          <p:nvPr/>
        </p:nvSpPr>
        <p:spPr>
          <a:xfrm>
            <a:off x="5238197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54" name="Google Shape;554;p93"/>
          <p:cNvSpPr txBox="1"/>
          <p:nvPr/>
        </p:nvSpPr>
        <p:spPr>
          <a:xfrm>
            <a:off x="5912353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55" name="Google Shape;555;p93"/>
          <p:cNvSpPr txBox="1"/>
          <p:nvPr/>
        </p:nvSpPr>
        <p:spPr>
          <a:xfrm>
            <a:off x="6581926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56" name="Google Shape;556;p93"/>
          <p:cNvSpPr txBox="1"/>
          <p:nvPr/>
        </p:nvSpPr>
        <p:spPr>
          <a:xfrm>
            <a:off x="4510397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8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57" name="Google Shape;557;p93"/>
          <p:cNvSpPr txBox="1"/>
          <p:nvPr/>
        </p:nvSpPr>
        <p:spPr>
          <a:xfrm>
            <a:off x="253213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64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58" name="Google Shape;558;p93"/>
          <p:cNvSpPr txBox="1"/>
          <p:nvPr/>
        </p:nvSpPr>
        <p:spPr>
          <a:xfrm>
            <a:off x="320629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32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59" name="Google Shape;559;p93"/>
          <p:cNvSpPr txBox="1"/>
          <p:nvPr/>
        </p:nvSpPr>
        <p:spPr>
          <a:xfrm>
            <a:off x="387586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60" name="Google Shape;560;p93"/>
          <p:cNvSpPr txBox="1"/>
          <p:nvPr/>
        </p:nvSpPr>
        <p:spPr>
          <a:xfrm>
            <a:off x="180433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128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4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5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01000001</a:t>
            </a:r>
            <a:endParaRPr sz="9600">
              <a:solidFill>
                <a:schemeClr val="dk1"/>
              </a:solidFill>
            </a:endParaRPr>
          </a:p>
        </p:txBody>
      </p:sp>
      <p:sp>
        <p:nvSpPr>
          <p:cNvPr id="571" name="Google Shape;571;p95"/>
          <p:cNvSpPr txBox="1"/>
          <p:nvPr/>
        </p:nvSpPr>
        <p:spPr>
          <a:xfrm>
            <a:off x="5238197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72" name="Google Shape;572;p95"/>
          <p:cNvSpPr txBox="1"/>
          <p:nvPr/>
        </p:nvSpPr>
        <p:spPr>
          <a:xfrm>
            <a:off x="5912353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73" name="Google Shape;573;p95"/>
          <p:cNvSpPr txBox="1"/>
          <p:nvPr/>
        </p:nvSpPr>
        <p:spPr>
          <a:xfrm>
            <a:off x="6581926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74" name="Google Shape;574;p95"/>
          <p:cNvSpPr txBox="1"/>
          <p:nvPr/>
        </p:nvSpPr>
        <p:spPr>
          <a:xfrm>
            <a:off x="4510397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8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75" name="Google Shape;575;p95"/>
          <p:cNvSpPr txBox="1"/>
          <p:nvPr/>
        </p:nvSpPr>
        <p:spPr>
          <a:xfrm>
            <a:off x="253213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64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76" name="Google Shape;576;p95"/>
          <p:cNvSpPr txBox="1"/>
          <p:nvPr/>
        </p:nvSpPr>
        <p:spPr>
          <a:xfrm>
            <a:off x="3206290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32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77" name="Google Shape;577;p95"/>
          <p:cNvSpPr txBox="1"/>
          <p:nvPr/>
        </p:nvSpPr>
        <p:spPr>
          <a:xfrm>
            <a:off x="387586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78" name="Google Shape;578;p95"/>
          <p:cNvSpPr txBox="1"/>
          <p:nvPr/>
        </p:nvSpPr>
        <p:spPr>
          <a:xfrm>
            <a:off x="1804334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128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6"/>
          <p:cNvSpPr txBox="1"/>
          <p:nvPr/>
        </p:nvSpPr>
        <p:spPr>
          <a:xfrm>
            <a:off x="2689500" y="1780500"/>
            <a:ext cx="3765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65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ASCII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75" y="728387"/>
            <a:ext cx="8447252" cy="368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75" y="728387"/>
            <a:ext cx="8447252" cy="3686724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99"/>
          <p:cNvSpPr/>
          <p:nvPr/>
        </p:nvSpPr>
        <p:spPr>
          <a:xfrm>
            <a:off x="0" y="0"/>
            <a:ext cx="42219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99"/>
          <p:cNvSpPr/>
          <p:nvPr/>
        </p:nvSpPr>
        <p:spPr>
          <a:xfrm>
            <a:off x="5351625" y="0"/>
            <a:ext cx="37923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5" name="Google Shape;605;p100"/>
          <p:cNvGraphicFramePr/>
          <p:nvPr/>
        </p:nvGraphicFramePr>
        <p:xfrm>
          <a:off x="952500" y="1750738"/>
          <a:ext cx="7239000" cy="1645830"/>
        </p:xfrm>
        <a:graphic>
          <a:graphicData uri="http://schemas.openxmlformats.org/drawingml/2006/table">
            <a:tbl>
              <a:tblPr>
                <a:noFill/>
                <a:tableStyleId>{A8E72C79-37E0-4C37-BAA3-E13DA62496C5}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01001000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01001001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00100001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0" name="Google Shape;610;p101"/>
          <p:cNvGraphicFramePr/>
          <p:nvPr/>
        </p:nvGraphicFramePr>
        <p:xfrm>
          <a:off x="952500" y="1750738"/>
          <a:ext cx="7239000" cy="1645830"/>
        </p:xfrm>
        <a:graphic>
          <a:graphicData uri="http://schemas.openxmlformats.org/drawingml/2006/table">
            <a:tbl>
              <a:tblPr>
                <a:noFill/>
                <a:tableStyleId>{A8E72C79-37E0-4C37-BAA3-E13DA62496C5}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72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73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33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75" y="728387"/>
            <a:ext cx="8447252" cy="368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102"/>
          <p:cNvSpPr/>
          <p:nvPr/>
        </p:nvSpPr>
        <p:spPr>
          <a:xfrm>
            <a:off x="0" y="0"/>
            <a:ext cx="42219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02"/>
          <p:cNvSpPr/>
          <p:nvPr/>
        </p:nvSpPr>
        <p:spPr>
          <a:xfrm>
            <a:off x="5351625" y="0"/>
            <a:ext cx="37923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75" y="728387"/>
            <a:ext cx="8447252" cy="368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103"/>
          <p:cNvSpPr/>
          <p:nvPr/>
        </p:nvSpPr>
        <p:spPr>
          <a:xfrm>
            <a:off x="0" y="0"/>
            <a:ext cx="22596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03"/>
          <p:cNvSpPr/>
          <p:nvPr/>
        </p:nvSpPr>
        <p:spPr>
          <a:xfrm>
            <a:off x="3210975" y="0"/>
            <a:ext cx="5933100" cy="5143500"/>
          </a:xfrm>
          <a:prstGeom prst="rect">
            <a:avLst/>
          </a:prstGeom>
          <a:solidFill>
            <a:srgbClr val="000000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9" name="Google Shape;629;p104"/>
          <p:cNvGraphicFramePr/>
          <p:nvPr/>
        </p:nvGraphicFramePr>
        <p:xfrm>
          <a:off x="952500" y="1750738"/>
          <a:ext cx="7239000" cy="1645830"/>
        </p:xfrm>
        <a:graphic>
          <a:graphicData uri="http://schemas.openxmlformats.org/drawingml/2006/table">
            <a:tbl>
              <a:tblPr>
                <a:noFill/>
                <a:tableStyleId>{A8E72C79-37E0-4C37-BAA3-E13DA62496C5}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72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73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33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75" y="728387"/>
            <a:ext cx="8447252" cy="368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896" y="2025237"/>
            <a:ext cx="1093033" cy="10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63" y="2025237"/>
            <a:ext cx="1093033" cy="10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929" y="2025237"/>
            <a:ext cx="1093033" cy="10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6" y="2025237"/>
            <a:ext cx="1093033" cy="10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8963" y="2025237"/>
            <a:ext cx="1093033" cy="10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029" y="2025237"/>
            <a:ext cx="1093033" cy="10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8071" y="2025237"/>
            <a:ext cx="1093033" cy="10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1104" y="2025237"/>
            <a:ext cx="1093033" cy="10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300163"/>
            <a:ext cx="762000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730238"/>
            <a:ext cx="4572000" cy="168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1113" y="152400"/>
            <a:ext cx="402177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Unicode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science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11"/>
          <p:cNvSpPr txBox="1">
            <a:spLocks noGrp="1"/>
          </p:cNvSpPr>
          <p:nvPr>
            <p:ph type="title"/>
          </p:nvPr>
        </p:nvSpPr>
        <p:spPr>
          <a:xfrm>
            <a:off x="0" y="2150850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11110000100111111001100010000010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4036991106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U+1F602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413" y="153163"/>
            <a:ext cx="4837176" cy="4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00" y="0"/>
            <a:ext cx="86663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RGB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1" name="Google Shape;711;p119"/>
          <p:cNvGraphicFramePr/>
          <p:nvPr/>
        </p:nvGraphicFramePr>
        <p:xfrm>
          <a:off x="3646975" y="2299338"/>
          <a:ext cx="1850025" cy="548610"/>
        </p:xfrm>
        <a:graphic>
          <a:graphicData uri="http://schemas.openxmlformats.org/drawingml/2006/table">
            <a:tbl>
              <a:tblPr>
                <a:noFill/>
                <a:tableStyleId>{A8E72C79-37E0-4C37-BAA3-E13DA62496C5}</a:tableStyleId>
              </a:tblPr>
              <a:tblGrid>
                <a:gridCol w="61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" name="Google Shape;716;p120"/>
          <p:cNvGraphicFramePr/>
          <p:nvPr/>
        </p:nvGraphicFramePr>
        <p:xfrm>
          <a:off x="3646975" y="2299338"/>
          <a:ext cx="1850025" cy="548610"/>
        </p:xfrm>
        <a:graphic>
          <a:graphicData uri="http://schemas.openxmlformats.org/drawingml/2006/table">
            <a:tbl>
              <a:tblPr>
                <a:noFill/>
                <a:tableStyleId>{A8E72C79-37E0-4C37-BAA3-E13DA62496C5}</a:tableStyleId>
              </a:tblPr>
              <a:tblGrid>
                <a:gridCol w="61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72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73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33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computational thinking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1" name="Google Shape;721;p121"/>
          <p:cNvGraphicFramePr/>
          <p:nvPr/>
        </p:nvGraphicFramePr>
        <p:xfrm>
          <a:off x="3646975" y="2299338"/>
          <a:ext cx="1850025" cy="548610"/>
        </p:xfrm>
        <a:graphic>
          <a:graphicData uri="http://schemas.openxmlformats.org/drawingml/2006/table">
            <a:tbl>
              <a:tblPr>
                <a:noFill/>
                <a:tableStyleId>{A8E72C79-37E0-4C37-BAA3-E13DA62496C5}</a:tableStyleId>
              </a:tblPr>
              <a:tblGrid>
                <a:gridCol w="61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72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73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33</a:t>
                      </a:r>
                      <a:endParaRPr sz="24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6" name="Google Shape;726;p122"/>
          <p:cNvGraphicFramePr/>
          <p:nvPr/>
        </p:nvGraphicFramePr>
        <p:xfrm>
          <a:off x="3646975" y="2299338"/>
          <a:ext cx="1850025" cy="548610"/>
        </p:xfrm>
        <a:graphic>
          <a:graphicData uri="http://schemas.openxmlformats.org/drawingml/2006/table">
            <a:tbl>
              <a:tblPr>
                <a:noFill/>
                <a:tableStyleId>{A8E72C79-37E0-4C37-BAA3-E13DA62496C5}</a:tableStyleId>
              </a:tblPr>
              <a:tblGrid>
                <a:gridCol w="61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1" name="Google Shape;731;p123"/>
          <p:cNvGraphicFramePr/>
          <p:nvPr/>
        </p:nvGraphicFramePr>
        <p:xfrm>
          <a:off x="3646975" y="2299338"/>
          <a:ext cx="1850025" cy="548610"/>
        </p:xfrm>
        <a:graphic>
          <a:graphicData uri="http://schemas.openxmlformats.org/drawingml/2006/table">
            <a:tbl>
              <a:tblPr>
                <a:noFill/>
                <a:tableStyleId>{A8E72C79-37E0-4C37-BAA3-E13DA62496C5}</a:tableStyleId>
              </a:tblPr>
              <a:tblGrid>
                <a:gridCol w="61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B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6" name="Google Shape;736;p124"/>
          <p:cNvGraphicFramePr/>
          <p:nvPr/>
        </p:nvGraphicFramePr>
        <p:xfrm>
          <a:off x="3646975" y="2299338"/>
          <a:ext cx="1850025" cy="548610"/>
        </p:xfrm>
        <a:graphic>
          <a:graphicData uri="http://schemas.openxmlformats.org/drawingml/2006/table">
            <a:tbl>
              <a:tblPr>
                <a:noFill/>
                <a:tableStyleId>{A8E72C79-37E0-4C37-BAA3-E13DA62496C5}</a:tableStyleId>
              </a:tblPr>
              <a:tblGrid>
                <a:gridCol w="61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849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950" y="152400"/>
            <a:ext cx="77601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950" y="152400"/>
            <a:ext cx="77601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950" y="152400"/>
            <a:ext cx="77601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8738"/>
            <a:ext cx="8839200" cy="2926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30"/>
          <p:cNvSpPr/>
          <p:nvPr/>
        </p:nvSpPr>
        <p:spPr>
          <a:xfrm>
            <a:off x="3209457" y="1232100"/>
            <a:ext cx="2676600" cy="267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30"/>
          <p:cNvSpPr txBox="1"/>
          <p:nvPr/>
        </p:nvSpPr>
        <p:spPr>
          <a:xfrm>
            <a:off x="1283157" y="2195550"/>
            <a:ext cx="1926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input →  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768" name="Google Shape;768;p130"/>
          <p:cNvSpPr txBox="1"/>
          <p:nvPr/>
        </p:nvSpPr>
        <p:spPr>
          <a:xfrm>
            <a:off x="5886057" y="2195550"/>
            <a:ext cx="2220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→ output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1524</Words>
  <Application>Microsoft Office PowerPoint</Application>
  <PresentationFormat>On-screen Show (16:9)</PresentationFormat>
  <Paragraphs>425</Paragraphs>
  <Slides>167</Slides>
  <Notes>167</Notes>
  <HiddenSlides>16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167</vt:i4>
      </vt:variant>
    </vt:vector>
  </HeadingPairs>
  <TitlesOfParts>
    <vt:vector size="171" baseType="lpstr">
      <vt:lpstr>Arial</vt:lpstr>
      <vt:lpstr>Consolas</vt:lpstr>
      <vt:lpstr>Simple Dark</vt:lpstr>
      <vt:lpstr>Simple Dark</vt:lpstr>
      <vt:lpstr>PowerPoint Presentation</vt:lpstr>
      <vt:lpstr>This is CS50</vt:lpstr>
      <vt:lpstr>PowerPoint Presentation</vt:lpstr>
      <vt:lpstr>PowerPoint Presentation</vt:lpstr>
      <vt:lpstr>most of our students  have never studied computer science before</vt:lpstr>
      <vt:lpstr>what ultimately matters in this course is not so much where you end up relative to your classmates but where  you end up relative to yourself when you began</vt:lpstr>
      <vt:lpstr>PowerPoint Presentation</vt:lpstr>
      <vt:lpstr>computer science</vt:lpstr>
      <vt:lpstr>computational thinking</vt:lpstr>
      <vt:lpstr>problem solving</vt:lpstr>
      <vt:lpstr>PowerPoint Presentation</vt:lpstr>
      <vt:lpstr>unary</vt:lpstr>
      <vt:lpstr>base-1</vt:lpstr>
      <vt:lpstr>base-2</vt:lpstr>
      <vt:lpstr>binary digit</vt:lpstr>
      <vt:lpstr>binary digit</vt:lpstr>
      <vt:lpstr>binary digit</vt:lpstr>
      <vt:lpstr>bitnary digi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base-10</vt:lpstr>
      <vt:lpstr>decimal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ASCII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Unicode</vt:lpstr>
      <vt:lpstr>11110000100111111001100010000010</vt:lpstr>
      <vt:lpstr>4036991106</vt:lpstr>
      <vt:lpstr>U+1F602</vt:lpstr>
      <vt:lpstr>PowerPoint Presentation</vt:lpstr>
      <vt:lpstr>PowerPoint Presentation</vt:lpstr>
      <vt:lpstr>PowerPoint Presentation</vt:lpstr>
      <vt:lpstr>PowerPoint Presentation</vt:lpstr>
      <vt:lpstr>RGB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</vt:lpstr>
      <vt:lpstr>PowerPoint Presentation</vt:lpstr>
      <vt:lpstr>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</vt:lpstr>
      <vt:lpstr>code</vt:lpstr>
      <vt:lpstr>pseudocode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artificial intelligence</vt:lpstr>
      <vt:lpstr>PowerPoint Presentation</vt:lpstr>
      <vt:lpstr>PowerPoint Presentation</vt:lpstr>
      <vt:lpstr>PowerPoint Presentation</vt:lpstr>
      <vt:lpstr>PowerPoint Presentation</vt:lpstr>
      <vt:lpstr>large language models</vt:lpstr>
      <vt:lpstr>PowerPoint Presentation</vt:lpstr>
      <vt:lpstr>PowerPoint Presentation</vt:lpstr>
      <vt:lpstr>Not Reasonable</vt:lpstr>
      <vt:lpstr>Reasonable</vt:lpstr>
      <vt:lpstr>Visual Studio  Github Codespace</vt:lpstr>
      <vt:lpstr>PowerPoint Presentation</vt:lpstr>
      <vt:lpstr>PowerPoint Presentation</vt:lpstr>
      <vt:lpstr>break</vt:lpstr>
      <vt:lpstr>PowerPoint Presentation</vt:lpstr>
      <vt:lpstr>PowerPoint Presentation</vt:lpstr>
      <vt:lpstr>PowerPoint Presentation</vt:lpstr>
      <vt:lpstr>Scratch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 effect</vt:lpstr>
      <vt:lpstr>algorithm</vt:lpstr>
      <vt:lpstr>algorithm</vt:lpstr>
      <vt:lpstr>PowerPoint Presentation</vt:lpstr>
      <vt:lpstr>PowerPoint Presentation</vt:lpstr>
      <vt:lpstr>PowerPoint Presentation</vt:lpstr>
      <vt:lpstr>return value</vt:lpstr>
      <vt:lpstr>algorithm</vt:lpstr>
      <vt:lpstr>algorithm</vt:lpstr>
      <vt:lpstr>PowerPoint Presentation</vt:lpstr>
      <vt:lpstr>PowerPoint Presentation</vt:lpstr>
      <vt:lpstr>PowerPoint Presentation</vt:lpstr>
      <vt:lpstr>algorithm</vt:lpstr>
      <vt:lpstr>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Ed Harris</cp:lastModifiedBy>
  <cp:revision>5</cp:revision>
  <dcterms:modified xsi:type="dcterms:W3CDTF">2025-08-04T21:19:09Z</dcterms:modified>
</cp:coreProperties>
</file>